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5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7" r:id="rId12"/>
    <p:sldId id="358" r:id="rId13"/>
    <p:sldId id="359" r:id="rId14"/>
    <p:sldId id="360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8" r:id="rId57"/>
    <p:sldId id="412" r:id="rId58"/>
    <p:sldId id="413" r:id="rId5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26220" cy="829310"/>
          </a:xfrm>
          <a:custGeom>
            <a:avLst/>
            <a:gdLst/>
            <a:ahLst/>
            <a:cxnLst/>
            <a:rect l="l" t="t" r="r" b="b"/>
            <a:pathLst>
              <a:path w="9126220" h="829310">
                <a:moveTo>
                  <a:pt x="9125731" y="828903"/>
                </a:moveTo>
                <a:lnTo>
                  <a:pt x="0" y="828903"/>
                </a:lnTo>
                <a:lnTo>
                  <a:pt x="0" y="0"/>
                </a:lnTo>
                <a:lnTo>
                  <a:pt x="9125731" y="0"/>
                </a:lnTo>
                <a:lnTo>
                  <a:pt x="9125731" y="828903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35371" y="139461"/>
            <a:ext cx="5673257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9207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100" spc="60" dirty="0"/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9207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100" spc="60" dirty="0"/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52777" y="1800434"/>
            <a:ext cx="3291840" cy="3848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1">
                <a:solidFill>
                  <a:srgbClr val="11498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9207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100" spc="60" dirty="0"/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9207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100" spc="60" dirty="0"/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9207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100" spc="60" dirty="0"/>
              <a:t>‹#›</a:t>
            </a:fld>
            <a:endParaRPr sz="11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9143981" y="914398"/>
                </a:moveTo>
                <a:lnTo>
                  <a:pt x="0" y="9143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91439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0839" y="-22860"/>
            <a:ext cx="7942321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866" y="1057330"/>
            <a:ext cx="8630920" cy="4507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72128" y="6626376"/>
            <a:ext cx="1798954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2196" y="6626376"/>
            <a:ext cx="218440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marL="9207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100" spc="60" dirty="0"/>
              <a:t>‹#›</a:t>
            </a:fld>
            <a:endParaRPr sz="1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frc.org/document/projectprogramme-monitoring-and-evaluati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WNgpgxPgLSBfr0NFxSQPxC3HvYFTZR0k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ps.prd@deped.gov.ph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998" y="609598"/>
            <a:ext cx="2285995" cy="228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3761" y="3861461"/>
            <a:ext cx="66344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i="0" spc="-45" dirty="0">
                <a:solidFill>
                  <a:srgbClr val="1F497C"/>
                </a:solidFill>
                <a:latin typeface="Georgia"/>
                <a:cs typeface="Georgia"/>
              </a:rPr>
              <a:t>Monitoring </a:t>
            </a:r>
            <a:r>
              <a:rPr sz="3000" i="0" spc="-55" dirty="0">
                <a:solidFill>
                  <a:srgbClr val="1F497C"/>
                </a:solidFill>
                <a:latin typeface="Georgia"/>
                <a:cs typeface="Georgia"/>
              </a:rPr>
              <a:t>and </a:t>
            </a:r>
            <a:r>
              <a:rPr sz="3000" i="0" dirty="0">
                <a:solidFill>
                  <a:srgbClr val="1F497C"/>
                </a:solidFill>
                <a:latin typeface="Georgia"/>
                <a:cs typeface="Georgia"/>
              </a:rPr>
              <a:t>Evaluation </a:t>
            </a:r>
            <a:r>
              <a:rPr sz="3000" i="0" spc="-210" dirty="0">
                <a:solidFill>
                  <a:srgbClr val="1F497C"/>
                </a:solidFill>
                <a:latin typeface="Georgia"/>
                <a:cs typeface="Georgia"/>
              </a:rPr>
              <a:t>(M&amp;E)  </a:t>
            </a:r>
            <a:r>
              <a:rPr sz="3000" i="0" spc="-25" dirty="0">
                <a:solidFill>
                  <a:srgbClr val="1F497C"/>
                </a:solidFill>
                <a:latin typeface="Georgia"/>
                <a:cs typeface="Georgia"/>
              </a:rPr>
              <a:t>Mechanism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35" dirty="0"/>
              <a:t>1</a:t>
            </a:fld>
            <a:endParaRPr spc="3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998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399"/>
                </a:moveTo>
                <a:lnTo>
                  <a:pt x="9143981" y="152399"/>
                </a:lnTo>
                <a:lnTo>
                  <a:pt x="914398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84683"/>
          </a:solidFill>
        </p:spPr>
        <p:txBody>
          <a:bodyPr vert="horz" wrap="square" lIns="0" tIns="67310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530"/>
              </a:spcBef>
            </a:pPr>
            <a:r>
              <a:rPr sz="3600" b="0" i="0" spc="90" dirty="0">
                <a:latin typeface="Verdana"/>
                <a:cs typeface="Verdana"/>
              </a:rPr>
              <a:t>Types </a:t>
            </a:r>
            <a:r>
              <a:rPr sz="3600" b="0" i="0" spc="70" dirty="0">
                <a:latin typeface="Verdana"/>
                <a:cs typeface="Verdana"/>
              </a:rPr>
              <a:t>of</a:t>
            </a:r>
            <a:r>
              <a:rPr sz="3600" b="0" i="0" spc="-245" dirty="0">
                <a:latin typeface="Verdana"/>
                <a:cs typeface="Verdana"/>
              </a:rPr>
              <a:t> </a:t>
            </a:r>
            <a:r>
              <a:rPr sz="3600" b="0" i="0" spc="450" dirty="0">
                <a:latin typeface="Verdana"/>
                <a:cs typeface="Verdana"/>
              </a:rPr>
              <a:t>M&amp;E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3507" y="1064692"/>
            <a:ext cx="753237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Results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Evaluation</a:t>
            </a:r>
            <a:endParaRPr sz="3200">
              <a:latin typeface="Arial"/>
              <a:cs typeface="Arial"/>
            </a:endParaRPr>
          </a:p>
          <a:p>
            <a:pPr marL="307975" marR="618490" indent="-307975">
              <a:lnSpc>
                <a:spcPct val="100000"/>
              </a:lnSpc>
              <a:spcBef>
                <a:spcPts val="2155"/>
              </a:spcBef>
              <a:buSzPct val="75000"/>
              <a:buChar char="•"/>
              <a:tabLst>
                <a:tab pos="30797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This is an evaluation approach that focuses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R="1371600" algn="ctr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measuring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realization of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results.</a:t>
            </a:r>
            <a:endParaRPr sz="2400">
              <a:latin typeface="Arial"/>
              <a:cs typeface="Arial"/>
            </a:endParaRPr>
          </a:p>
          <a:p>
            <a:pPr marL="307975" marR="494665" indent="-307975">
              <a:lnSpc>
                <a:spcPct val="100000"/>
              </a:lnSpc>
              <a:spcBef>
                <a:spcPts val="360"/>
              </a:spcBef>
              <a:buSzPct val="75000"/>
              <a:buChar char="•"/>
              <a:tabLst>
                <a:tab pos="30797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It </a:t>
            </a:r>
            <a:r>
              <a:rPr sz="2400" dirty="0">
                <a:latin typeface="Arial"/>
                <a:cs typeface="Arial"/>
              </a:rPr>
              <a:t>seeks </a:t>
            </a:r>
            <a:r>
              <a:rPr sz="2400" spc="-5" dirty="0">
                <a:latin typeface="Arial"/>
                <a:cs typeface="Arial"/>
              </a:rPr>
              <a:t>to assess the </a:t>
            </a:r>
            <a:r>
              <a:rPr sz="2400" b="1" spc="-5" dirty="0">
                <a:latin typeface="Arial"/>
                <a:cs typeface="Arial"/>
              </a:rPr>
              <a:t>outcomes and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  <a:p>
            <a:pPr marL="161925" algn="ct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brought about by program or project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interventions.</a:t>
            </a:r>
            <a:endParaRPr sz="2400">
              <a:latin typeface="Arial"/>
              <a:cs typeface="Arial"/>
            </a:endParaRPr>
          </a:p>
          <a:p>
            <a:pPr marL="469900" indent="-321945">
              <a:lnSpc>
                <a:spcPct val="100000"/>
              </a:lnSpc>
              <a:spcBef>
                <a:spcPts val="360"/>
              </a:spcBef>
              <a:buSzPct val="75000"/>
              <a:buChar char="•"/>
              <a:tabLst>
                <a:tab pos="4565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Findings from this type of evaluation are used as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baseline situation </a:t>
            </a:r>
            <a:r>
              <a:rPr sz="2400" b="1" dirty="0">
                <a:latin typeface="Arial"/>
                <a:cs typeface="Arial"/>
              </a:rPr>
              <a:t>for the </a:t>
            </a:r>
            <a:r>
              <a:rPr sz="2400" b="1" spc="-5" dirty="0">
                <a:latin typeface="Arial"/>
                <a:cs typeface="Arial"/>
              </a:rPr>
              <a:t>next planning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cycle.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2128" y="6619734"/>
            <a:ext cx="1798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DEPARTMENT </a:t>
            </a:r>
            <a:r>
              <a:rPr sz="900" spc="4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56721" y="6619734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70" dirty="0">
                <a:solidFill>
                  <a:srgbClr val="FFFFFF"/>
                </a:solidFill>
                <a:latin typeface="Georgia"/>
                <a:cs typeface="Georgia"/>
              </a:rPr>
              <a:t>102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2402" y="1219200"/>
            <a:ext cx="7398405" cy="944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998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399"/>
                </a:moveTo>
                <a:lnTo>
                  <a:pt x="9143981" y="152399"/>
                </a:lnTo>
                <a:lnTo>
                  <a:pt x="914398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84683"/>
          </a:solidFill>
        </p:spPr>
        <p:txBody>
          <a:bodyPr vert="horz" wrap="square" lIns="0" tIns="67310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530"/>
              </a:spcBef>
            </a:pPr>
            <a:r>
              <a:rPr sz="3600" b="0" i="0" spc="90" dirty="0">
                <a:latin typeface="Verdana"/>
                <a:cs typeface="Verdana"/>
              </a:rPr>
              <a:t>Types </a:t>
            </a:r>
            <a:r>
              <a:rPr sz="3600" b="0" i="0" spc="70" dirty="0">
                <a:latin typeface="Verdana"/>
                <a:cs typeface="Verdana"/>
              </a:rPr>
              <a:t>of</a:t>
            </a:r>
            <a:r>
              <a:rPr sz="3600" b="0" i="0" spc="-245" dirty="0">
                <a:latin typeface="Verdana"/>
                <a:cs typeface="Verdana"/>
              </a:rPr>
              <a:t> </a:t>
            </a:r>
            <a:r>
              <a:rPr sz="3600" b="0" i="0" spc="450" dirty="0">
                <a:latin typeface="Verdana"/>
                <a:cs typeface="Verdana"/>
              </a:rPr>
              <a:t>M&amp;E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3507" y="1064692"/>
            <a:ext cx="7592695" cy="380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latin typeface="Arial"/>
                <a:cs typeface="Arial"/>
              </a:rPr>
              <a:t>Process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Evaluation</a:t>
            </a:r>
            <a:endParaRPr sz="3200">
              <a:latin typeface="Arial"/>
              <a:cs typeface="Arial"/>
            </a:endParaRPr>
          </a:p>
          <a:p>
            <a:pPr marL="469265" marR="5080" indent="-309245" algn="just">
              <a:lnSpc>
                <a:spcPct val="100000"/>
              </a:lnSpc>
              <a:spcBef>
                <a:spcPts val="2155"/>
              </a:spcBef>
              <a:buSzPct val="75000"/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Determines the </a:t>
            </a:r>
            <a:r>
              <a:rPr sz="2400" b="1" spc="-5" dirty="0">
                <a:latin typeface="Arial"/>
                <a:cs typeface="Arial"/>
              </a:rPr>
              <a:t>effectiveness and efficiency of </a:t>
            </a:r>
            <a:r>
              <a:rPr sz="2400" b="1" dirty="0">
                <a:latin typeface="Arial"/>
                <a:cs typeface="Arial"/>
              </a:rPr>
              <a:t>the  </a:t>
            </a:r>
            <a:r>
              <a:rPr sz="2400" b="1" spc="-5" dirty="0">
                <a:latin typeface="Arial"/>
                <a:cs typeface="Arial"/>
              </a:rPr>
              <a:t>implementation </a:t>
            </a:r>
            <a:r>
              <a:rPr sz="2400" spc="-5" dirty="0">
                <a:latin typeface="Arial"/>
                <a:cs typeface="Arial"/>
              </a:rPr>
              <a:t>processes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systems.</a:t>
            </a:r>
            <a:endParaRPr sz="2400">
              <a:latin typeface="Arial"/>
              <a:cs typeface="Arial"/>
            </a:endParaRPr>
          </a:p>
          <a:p>
            <a:pPr marL="469265" marR="222885" indent="-309245" algn="just">
              <a:lnSpc>
                <a:spcPct val="100000"/>
              </a:lnSpc>
              <a:spcBef>
                <a:spcPts val="360"/>
              </a:spcBef>
              <a:buSzPct val="75000"/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could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conducted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b="1" spc="-5" dirty="0">
                <a:latin typeface="Arial"/>
                <a:cs typeface="Arial"/>
              </a:rPr>
              <a:t>any phase of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plan  implementation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could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combined </a:t>
            </a:r>
            <a:r>
              <a:rPr sz="2400" spc="-5" dirty="0">
                <a:latin typeface="Arial"/>
                <a:cs typeface="Arial"/>
              </a:rPr>
              <a:t>with other  types 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monitoring.</a:t>
            </a:r>
            <a:endParaRPr sz="2400">
              <a:latin typeface="Arial"/>
              <a:cs typeface="Arial"/>
            </a:endParaRPr>
          </a:p>
          <a:p>
            <a:pPr marL="469265" marR="191770" indent="-309245">
              <a:lnSpc>
                <a:spcPct val="100000"/>
              </a:lnSpc>
              <a:spcBef>
                <a:spcPts val="360"/>
              </a:spcBef>
              <a:buSzPct val="75000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Through this evaluation, </a:t>
            </a:r>
            <a:r>
              <a:rPr sz="2400" b="1" spc="-5" dirty="0">
                <a:latin typeface="Arial"/>
                <a:cs typeface="Arial"/>
              </a:rPr>
              <a:t>issues and challenges in  program, project, and activity </a:t>
            </a:r>
            <a:r>
              <a:rPr sz="2400" spc="-5" dirty="0">
                <a:latin typeface="Arial"/>
                <a:cs typeface="Arial"/>
              </a:rPr>
              <a:t>deliveries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 addressed.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998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399"/>
                </a:moveTo>
                <a:lnTo>
                  <a:pt x="9143981" y="152399"/>
                </a:lnTo>
                <a:lnTo>
                  <a:pt x="914398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84683"/>
          </a:solidFill>
        </p:spPr>
        <p:txBody>
          <a:bodyPr vert="horz" wrap="square" lIns="0" tIns="67310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530"/>
              </a:spcBef>
            </a:pPr>
            <a:r>
              <a:rPr sz="3600" b="0" i="0" spc="90" dirty="0">
                <a:latin typeface="Verdana"/>
                <a:cs typeface="Verdana"/>
              </a:rPr>
              <a:t>Types </a:t>
            </a:r>
            <a:r>
              <a:rPr sz="3600" b="0" i="0" spc="70" dirty="0">
                <a:latin typeface="Verdana"/>
                <a:cs typeface="Verdana"/>
              </a:rPr>
              <a:t>of</a:t>
            </a:r>
            <a:r>
              <a:rPr sz="3600" b="0" i="0" spc="-245" dirty="0">
                <a:latin typeface="Verdana"/>
                <a:cs typeface="Verdana"/>
              </a:rPr>
              <a:t> </a:t>
            </a:r>
            <a:r>
              <a:rPr sz="3600" b="0" i="0" spc="450" dirty="0">
                <a:latin typeface="Verdana"/>
                <a:cs typeface="Verdana"/>
              </a:rPr>
              <a:t>M&amp;E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3507" y="807649"/>
            <a:ext cx="7710805" cy="5128260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0"/>
              </a:spcBef>
            </a:pPr>
            <a:r>
              <a:rPr sz="3200" b="1" spc="-10" dirty="0">
                <a:latin typeface="Arial"/>
                <a:cs typeface="Arial"/>
              </a:rPr>
              <a:t>Process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Evaluation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-5" dirty="0">
                <a:latin typeface="Arial"/>
                <a:cs typeface="Arial"/>
              </a:rPr>
              <a:t>Sample questions 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ask…</a:t>
            </a:r>
            <a:endParaRPr sz="2400">
              <a:latin typeface="Arial"/>
              <a:cs typeface="Arial"/>
            </a:endParaRPr>
          </a:p>
          <a:p>
            <a:pPr marL="394335" marR="133350" indent="-309245">
              <a:lnSpc>
                <a:spcPct val="100000"/>
              </a:lnSpc>
              <a:spcBef>
                <a:spcPts val="755"/>
              </a:spcBef>
              <a:buSzPct val="75000"/>
              <a:buChar char="•"/>
              <a:tabLst>
                <a:tab pos="394335" algn="l"/>
                <a:tab pos="394970" algn="l"/>
              </a:tabLst>
            </a:pPr>
            <a:r>
              <a:rPr sz="2400" spc="-5" dirty="0">
                <a:latin typeface="Arial"/>
                <a:cs typeface="Arial"/>
              </a:rPr>
              <a:t>What were </a:t>
            </a:r>
            <a:r>
              <a:rPr sz="2400" dirty="0">
                <a:latin typeface="Arial"/>
                <a:cs typeface="Arial"/>
              </a:rPr>
              <a:t>specific </a:t>
            </a:r>
            <a:r>
              <a:rPr sz="2400" spc="-5" dirty="0">
                <a:latin typeface="Arial"/>
                <a:cs typeface="Arial"/>
              </a:rPr>
              <a:t>interventions put into place by the  program to fight the problem being tackled? Did the  interventions work or not </a:t>
            </a:r>
            <a:r>
              <a:rPr sz="2400" dirty="0">
                <a:latin typeface="Arial"/>
                <a:cs typeface="Arial"/>
              </a:rPr>
              <a:t>— </a:t>
            </a:r>
            <a:r>
              <a:rPr sz="2400" spc="-5" dirty="0">
                <a:latin typeface="Arial"/>
                <a:cs typeface="Arial"/>
              </a:rPr>
              <a:t>and how and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why?</a:t>
            </a:r>
            <a:endParaRPr sz="2400">
              <a:latin typeface="Arial"/>
              <a:cs typeface="Arial"/>
            </a:endParaRPr>
          </a:p>
          <a:p>
            <a:pPr marL="394335" marR="5080" indent="-309245">
              <a:lnSpc>
                <a:spcPct val="100000"/>
              </a:lnSpc>
              <a:spcBef>
                <a:spcPts val="360"/>
              </a:spcBef>
              <a:buSzPct val="75000"/>
              <a:buChar char="•"/>
              <a:tabLst>
                <a:tab pos="394335" algn="l"/>
                <a:tab pos="394970" algn="l"/>
              </a:tabLst>
            </a:pPr>
            <a:r>
              <a:rPr sz="2400" spc="-5" dirty="0">
                <a:latin typeface="Arial"/>
                <a:cs typeface="Arial"/>
              </a:rPr>
              <a:t>What were the </a:t>
            </a:r>
            <a:r>
              <a:rPr sz="2400" dirty="0">
                <a:latin typeface="Arial"/>
                <a:cs typeface="Arial"/>
              </a:rPr>
              <a:t>kinds </a:t>
            </a:r>
            <a:r>
              <a:rPr sz="2400" spc="-5" dirty="0">
                <a:latin typeface="Arial"/>
                <a:cs typeface="Arial"/>
              </a:rPr>
              <a:t>of problems encountered in  delivering the program </a:t>
            </a:r>
            <a:r>
              <a:rPr sz="2400" dirty="0">
                <a:latin typeface="Arial"/>
                <a:cs typeface="Arial"/>
              </a:rPr>
              <a:t>— </a:t>
            </a:r>
            <a:r>
              <a:rPr sz="2400" spc="-5" dirty="0">
                <a:latin typeface="Arial"/>
                <a:cs typeface="Arial"/>
              </a:rPr>
              <a:t>were there enough  </a:t>
            </a:r>
            <a:r>
              <a:rPr sz="2400" dirty="0">
                <a:latin typeface="Arial"/>
                <a:cs typeface="Arial"/>
              </a:rPr>
              <a:t>resources </a:t>
            </a:r>
            <a:r>
              <a:rPr sz="2400" spc="-5" dirty="0">
                <a:latin typeface="Arial"/>
                <a:cs typeface="Arial"/>
              </a:rPr>
              <a:t>from the beginning to do it well? </a:t>
            </a:r>
            <a:r>
              <a:rPr sz="2400" spc="-35" dirty="0">
                <a:latin typeface="Arial"/>
                <a:cs typeface="Arial"/>
              </a:rPr>
              <a:t>Was </a:t>
            </a:r>
            <a:r>
              <a:rPr sz="2400" spc="-5" dirty="0">
                <a:latin typeface="Arial"/>
                <a:cs typeface="Arial"/>
              </a:rPr>
              <a:t>it well  </a:t>
            </a:r>
            <a:r>
              <a:rPr sz="2400" dirty="0">
                <a:latin typeface="Arial"/>
                <a:cs typeface="Arial"/>
              </a:rPr>
              <a:t>managed? </a:t>
            </a:r>
            <a:r>
              <a:rPr sz="2400" spc="-15" dirty="0">
                <a:latin typeface="Arial"/>
                <a:cs typeface="Arial"/>
              </a:rPr>
              <a:t>Were </a:t>
            </a:r>
            <a:r>
              <a:rPr sz="2400" spc="-10" dirty="0">
                <a:latin typeface="Arial"/>
                <a:cs typeface="Arial"/>
              </a:rPr>
              <a:t>staff </a:t>
            </a:r>
            <a:r>
              <a:rPr sz="2400" spc="-5" dirty="0">
                <a:latin typeface="Arial"/>
                <a:cs typeface="Arial"/>
              </a:rPr>
              <a:t>trained or educated to the </a:t>
            </a:r>
            <a:r>
              <a:rPr sz="2400" dirty="0">
                <a:latin typeface="Arial"/>
                <a:cs typeface="Arial"/>
              </a:rPr>
              <a:t>right  </a:t>
            </a:r>
            <a:r>
              <a:rPr sz="2400" spc="-5" dirty="0">
                <a:latin typeface="Arial"/>
                <a:cs typeface="Arial"/>
              </a:rPr>
              <a:t>level of the program design? Is there </a:t>
            </a:r>
            <a:r>
              <a:rPr sz="2400" dirty="0">
                <a:latin typeface="Arial"/>
                <a:cs typeface="Arial"/>
              </a:rPr>
              <a:t>skill </a:t>
            </a:r>
            <a:r>
              <a:rPr sz="2400" spc="-5" dirty="0">
                <a:latin typeface="Arial"/>
                <a:cs typeface="Arial"/>
              </a:rPr>
              <a:t>at facilitating  the program processes from beginning to end? </a:t>
            </a:r>
            <a:r>
              <a:rPr sz="2400" spc="-35" dirty="0">
                <a:latin typeface="Arial"/>
                <a:cs typeface="Arial"/>
              </a:rPr>
              <a:t>Was  </a:t>
            </a:r>
            <a:r>
              <a:rPr sz="2400" spc="-5" dirty="0">
                <a:latin typeface="Arial"/>
                <a:cs typeface="Arial"/>
              </a:rPr>
              <a:t>there adequate </a:t>
            </a:r>
            <a:r>
              <a:rPr sz="2400" dirty="0">
                <a:latin typeface="Arial"/>
                <a:cs typeface="Arial"/>
              </a:rPr>
              <a:t>support </a:t>
            </a:r>
            <a:r>
              <a:rPr sz="2400" spc="-5" dirty="0">
                <a:latin typeface="Arial"/>
                <a:cs typeface="Arial"/>
              </a:rPr>
              <a:t>to 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0753" y="176275"/>
            <a:ext cx="18014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i="0" spc="160" dirty="0">
                <a:latin typeface="Georgia"/>
                <a:cs typeface="Georgia"/>
              </a:rPr>
              <a:t>Example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7800" y="1066800"/>
            <a:ext cx="6477000" cy="7431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31321" y="6626376"/>
            <a:ext cx="288925" cy="160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14</a:t>
            </a:fld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31321" y="6626376"/>
            <a:ext cx="288925" cy="160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15</a:t>
            </a:fld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2637" y="114340"/>
            <a:ext cx="6311265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b="0" i="0" spc="290" dirty="0">
                <a:latin typeface="Georgia"/>
                <a:cs typeface="Georgia"/>
              </a:rPr>
              <a:t>Check </a:t>
            </a:r>
            <a:r>
              <a:rPr sz="4050" b="0" i="0" spc="60" dirty="0">
                <a:latin typeface="Georgia"/>
                <a:cs typeface="Georgia"/>
              </a:rPr>
              <a:t>for</a:t>
            </a:r>
            <a:r>
              <a:rPr sz="4050" b="0" i="0" spc="275" dirty="0">
                <a:latin typeface="Georgia"/>
                <a:cs typeface="Georgia"/>
              </a:rPr>
              <a:t> </a:t>
            </a:r>
            <a:r>
              <a:rPr sz="4050" b="0" i="0" spc="220" dirty="0">
                <a:latin typeface="Georgia"/>
                <a:cs typeface="Georgia"/>
              </a:rPr>
              <a:t>understanding</a:t>
            </a:r>
            <a:endParaRPr sz="405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024" y="1308605"/>
            <a:ext cx="7498080" cy="3444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 marR="5080">
              <a:lnSpc>
                <a:spcPct val="100000"/>
              </a:lnSpc>
              <a:spcBef>
                <a:spcPts val="100"/>
              </a:spcBef>
            </a:pPr>
            <a:r>
              <a:rPr lang="en-PH" sz="2400" b="1" spc="-5" dirty="0">
                <a:latin typeface="Arial"/>
                <a:cs typeface="Arial"/>
              </a:rPr>
              <a:t>SGOD</a:t>
            </a:r>
            <a:r>
              <a:rPr sz="2400" b="1" spc="-5" dirty="0">
                <a:latin typeface="Arial"/>
                <a:cs typeface="Arial"/>
              </a:rPr>
              <a:t> of </a:t>
            </a:r>
            <a:r>
              <a:rPr lang="en-PH" sz="2400" b="1" spc="-5" dirty="0">
                <a:latin typeface="Arial"/>
                <a:cs typeface="Arial"/>
              </a:rPr>
              <a:t>SDOIN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aims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determine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extent of  implementation of limited F2F class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identify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best  practices, issues and areas </a:t>
            </a:r>
            <a:r>
              <a:rPr sz="2400" b="1" dirty="0">
                <a:latin typeface="Arial"/>
                <a:cs typeface="Arial"/>
              </a:rPr>
              <a:t>for </a:t>
            </a:r>
            <a:r>
              <a:rPr sz="2400" b="1" spc="-5" dirty="0">
                <a:latin typeface="Arial"/>
                <a:cs typeface="Arial"/>
              </a:rPr>
              <a:t>improvement. What  </a:t>
            </a:r>
            <a:r>
              <a:rPr sz="2400" b="1" dirty="0">
                <a:latin typeface="Arial"/>
                <a:cs typeface="Arial"/>
              </a:rPr>
              <a:t>types </a:t>
            </a:r>
            <a:r>
              <a:rPr sz="2400" b="1" spc="-5" dirty="0">
                <a:latin typeface="Arial"/>
                <a:cs typeface="Arial"/>
              </a:rPr>
              <a:t>of </a:t>
            </a:r>
            <a:r>
              <a:rPr sz="2400" b="1" dirty="0">
                <a:latin typeface="Arial"/>
                <a:cs typeface="Arial"/>
              </a:rPr>
              <a:t>M&amp;E </a:t>
            </a:r>
            <a:r>
              <a:rPr sz="2400" b="1" spc="-5" dirty="0">
                <a:latin typeface="Arial"/>
                <a:cs typeface="Arial"/>
              </a:rPr>
              <a:t>will </a:t>
            </a:r>
            <a:r>
              <a:rPr sz="2400" b="1" dirty="0">
                <a:latin typeface="Arial"/>
                <a:cs typeface="Arial"/>
              </a:rPr>
              <a:t>they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use?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 dirty="0">
              <a:latin typeface="Arial"/>
              <a:cs typeface="Arial"/>
            </a:endParaRPr>
          </a:p>
          <a:p>
            <a:pPr marL="546100" indent="-516890">
              <a:lnSpc>
                <a:spcPct val="100000"/>
              </a:lnSpc>
              <a:buAutoNum type="alphaUcPeriod"/>
              <a:tabLst>
                <a:tab pos="545465" algn="l"/>
                <a:tab pos="546100" algn="l"/>
              </a:tabLst>
            </a:pPr>
            <a:r>
              <a:rPr sz="2400" dirty="0">
                <a:latin typeface="Arial"/>
                <a:cs typeface="Arial"/>
              </a:rPr>
              <a:t>Monitoring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outputs</a:t>
            </a:r>
            <a:endParaRPr sz="2400" dirty="0">
              <a:latin typeface="Arial"/>
              <a:cs typeface="Arial"/>
            </a:endParaRPr>
          </a:p>
          <a:p>
            <a:pPr marL="546100" indent="-516890">
              <a:lnSpc>
                <a:spcPct val="100000"/>
              </a:lnSpc>
              <a:buAutoNum type="alphaUcPeriod"/>
              <a:tabLst>
                <a:tab pos="545465" algn="l"/>
                <a:tab pos="546100" algn="l"/>
              </a:tabLst>
            </a:pPr>
            <a:r>
              <a:rPr sz="2400" spc="-5" dirty="0">
                <a:latin typeface="Arial"/>
                <a:cs typeface="Arial"/>
              </a:rPr>
              <a:t>Process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Evaluation</a:t>
            </a:r>
            <a:endParaRPr sz="2400" dirty="0">
              <a:latin typeface="Arial"/>
              <a:cs typeface="Arial"/>
            </a:endParaRPr>
          </a:p>
          <a:p>
            <a:pPr marL="546100" indent="-533400">
              <a:lnSpc>
                <a:spcPct val="100000"/>
              </a:lnSpc>
              <a:buAutoNum type="alphaUcPeriod"/>
              <a:tabLst>
                <a:tab pos="545465" algn="l"/>
                <a:tab pos="546100" algn="l"/>
              </a:tabLst>
            </a:pPr>
            <a:r>
              <a:rPr sz="2400" spc="-5" dirty="0">
                <a:latin typeface="Arial"/>
                <a:cs typeface="Arial"/>
              </a:rPr>
              <a:t>Results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Evaluation</a:t>
            </a:r>
            <a:endParaRPr sz="2400" dirty="0">
              <a:latin typeface="Arial"/>
              <a:cs typeface="Arial"/>
            </a:endParaRPr>
          </a:p>
          <a:p>
            <a:pPr marL="546100" indent="-533400">
              <a:lnSpc>
                <a:spcPct val="100000"/>
              </a:lnSpc>
              <a:buAutoNum type="alphaUcPeriod"/>
              <a:tabLst>
                <a:tab pos="545465" algn="l"/>
                <a:tab pos="546100" algn="l"/>
              </a:tabLst>
            </a:pPr>
            <a:r>
              <a:rPr sz="2400" spc="-5" dirty="0">
                <a:latin typeface="Arial"/>
                <a:cs typeface="Arial"/>
              </a:rPr>
              <a:t>All of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above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474" y="3571942"/>
            <a:ext cx="5612130" cy="487680"/>
          </a:xfrm>
          <a:custGeom>
            <a:avLst/>
            <a:gdLst/>
            <a:ahLst/>
            <a:cxnLst/>
            <a:rect l="l" t="t" r="r" b="b"/>
            <a:pathLst>
              <a:path w="5612130" h="487679">
                <a:moveTo>
                  <a:pt x="0" y="81199"/>
                </a:moveTo>
                <a:lnTo>
                  <a:pt x="6381" y="49591"/>
                </a:lnTo>
                <a:lnTo>
                  <a:pt x="23783" y="23781"/>
                </a:lnTo>
                <a:lnTo>
                  <a:pt x="49594" y="6380"/>
                </a:lnTo>
                <a:lnTo>
                  <a:pt x="81202" y="0"/>
                </a:lnTo>
                <a:lnTo>
                  <a:pt x="5530888" y="0"/>
                </a:lnTo>
                <a:lnTo>
                  <a:pt x="5575945" y="13637"/>
                </a:lnTo>
                <a:lnTo>
                  <a:pt x="5605910" y="50124"/>
                </a:lnTo>
                <a:lnTo>
                  <a:pt x="5612088" y="81199"/>
                </a:lnTo>
                <a:lnTo>
                  <a:pt x="5612088" y="405999"/>
                </a:lnTo>
                <a:lnTo>
                  <a:pt x="5605708" y="437607"/>
                </a:lnTo>
                <a:lnTo>
                  <a:pt x="5588307" y="463417"/>
                </a:lnTo>
                <a:lnTo>
                  <a:pt x="5562497" y="480818"/>
                </a:lnTo>
                <a:lnTo>
                  <a:pt x="5530888" y="487199"/>
                </a:lnTo>
                <a:lnTo>
                  <a:pt x="81202" y="487199"/>
                </a:lnTo>
                <a:lnTo>
                  <a:pt x="49594" y="480818"/>
                </a:lnTo>
                <a:lnTo>
                  <a:pt x="23783" y="463417"/>
                </a:lnTo>
                <a:lnTo>
                  <a:pt x="6381" y="437607"/>
                </a:lnTo>
                <a:lnTo>
                  <a:pt x="0" y="405999"/>
                </a:lnTo>
                <a:lnTo>
                  <a:pt x="0" y="81199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31321" y="6626376"/>
            <a:ext cx="288925" cy="160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16</a:t>
            </a:fld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711" y="2446430"/>
            <a:ext cx="70313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265" marR="5080" indent="-2997200">
              <a:lnSpc>
                <a:spcPct val="100000"/>
              </a:lnSpc>
              <a:spcBef>
                <a:spcPts val="100"/>
              </a:spcBef>
            </a:pPr>
            <a:r>
              <a:rPr sz="3300" i="0" spc="-20" dirty="0">
                <a:solidFill>
                  <a:srgbClr val="000000"/>
                </a:solidFill>
                <a:latin typeface="Georgia"/>
                <a:cs typeface="Georgia"/>
              </a:rPr>
              <a:t>Operationalizing </a:t>
            </a:r>
            <a:r>
              <a:rPr sz="3300" i="0" spc="70" dirty="0">
                <a:solidFill>
                  <a:srgbClr val="000000"/>
                </a:solidFill>
                <a:latin typeface="Georgia"/>
                <a:cs typeface="Georgia"/>
              </a:rPr>
              <a:t>the </a:t>
            </a:r>
            <a:r>
              <a:rPr sz="3300" i="0" spc="25" dirty="0">
                <a:solidFill>
                  <a:srgbClr val="000000"/>
                </a:solidFill>
                <a:latin typeface="Georgia"/>
                <a:cs typeface="Georgia"/>
              </a:rPr>
              <a:t>Conduct </a:t>
            </a:r>
            <a:r>
              <a:rPr sz="3300" i="0" spc="-55" dirty="0">
                <a:solidFill>
                  <a:srgbClr val="000000"/>
                </a:solidFill>
                <a:latin typeface="Georgia"/>
                <a:cs typeface="Georgia"/>
              </a:rPr>
              <a:t>of  </a:t>
            </a:r>
            <a:r>
              <a:rPr sz="3300" i="0" spc="-100" dirty="0">
                <a:solidFill>
                  <a:srgbClr val="000000"/>
                </a:solidFill>
                <a:latin typeface="Georgia"/>
                <a:cs typeface="Georgia"/>
              </a:rPr>
              <a:t>M&amp;E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31321" y="6626376"/>
            <a:ext cx="288925" cy="160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17</a:t>
            </a:fld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85184" y="6428648"/>
            <a:ext cx="257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78787"/>
                </a:solidFill>
                <a:latin typeface="Carlito"/>
                <a:cs typeface="Carlito"/>
              </a:rPr>
              <a:t>110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1974"/>
            <a:ext cx="9129706" cy="6795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2128" y="6619734"/>
            <a:ext cx="1798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DEPARTMENT </a:t>
            </a:r>
            <a:r>
              <a:rPr sz="900" spc="4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7233" y="2443890"/>
            <a:ext cx="6992620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0005" marR="5080" indent="-1297940">
              <a:lnSpc>
                <a:spcPct val="100000"/>
              </a:lnSpc>
              <a:spcBef>
                <a:spcPts val="100"/>
              </a:spcBef>
            </a:pPr>
            <a:r>
              <a:rPr sz="3800" spc="-290" dirty="0">
                <a:solidFill>
                  <a:srgbClr val="000000"/>
                </a:solidFill>
              </a:rPr>
              <a:t>How </a:t>
            </a:r>
            <a:r>
              <a:rPr sz="3800" spc="-40" dirty="0">
                <a:solidFill>
                  <a:srgbClr val="000000"/>
                </a:solidFill>
              </a:rPr>
              <a:t>do </a:t>
            </a:r>
            <a:r>
              <a:rPr sz="3800" spc="-145" dirty="0">
                <a:solidFill>
                  <a:srgbClr val="000000"/>
                </a:solidFill>
              </a:rPr>
              <a:t>you </a:t>
            </a:r>
            <a:r>
              <a:rPr sz="3800" spc="-30" dirty="0">
                <a:solidFill>
                  <a:srgbClr val="000000"/>
                </a:solidFill>
              </a:rPr>
              <a:t>prepare </a:t>
            </a:r>
            <a:r>
              <a:rPr sz="3800" spc="-45" dirty="0">
                <a:solidFill>
                  <a:srgbClr val="000000"/>
                </a:solidFill>
              </a:rPr>
              <a:t>for </a:t>
            </a:r>
            <a:r>
              <a:rPr sz="3800" spc="50" dirty="0">
                <a:solidFill>
                  <a:srgbClr val="000000"/>
                </a:solidFill>
              </a:rPr>
              <a:t>the  </a:t>
            </a:r>
            <a:r>
              <a:rPr sz="3800" i="1" spc="15" dirty="0">
                <a:solidFill>
                  <a:srgbClr val="000000"/>
                </a:solidFill>
              </a:rPr>
              <a:t>conduct </a:t>
            </a:r>
            <a:r>
              <a:rPr sz="3800" i="1" dirty="0">
                <a:solidFill>
                  <a:srgbClr val="000000"/>
                </a:solidFill>
              </a:rPr>
              <a:t>of</a:t>
            </a:r>
            <a:r>
              <a:rPr sz="3800" i="1" spc="610" dirty="0">
                <a:solidFill>
                  <a:srgbClr val="000000"/>
                </a:solidFill>
              </a:rPr>
              <a:t> </a:t>
            </a:r>
            <a:r>
              <a:rPr sz="3800" i="1" spc="65" dirty="0">
                <a:solidFill>
                  <a:srgbClr val="000000"/>
                </a:solidFill>
              </a:rPr>
              <a:t>M&amp;E?</a:t>
            </a:r>
            <a:endParaRPr sz="3800"/>
          </a:p>
        </p:txBody>
      </p:sp>
      <p:sp>
        <p:nvSpPr>
          <p:cNvPr id="4" name="object 4"/>
          <p:cNvSpPr txBox="1"/>
          <p:nvPr/>
        </p:nvSpPr>
        <p:spPr>
          <a:xfrm>
            <a:off x="8756721" y="6619734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65" dirty="0">
                <a:solidFill>
                  <a:srgbClr val="FFFFFF"/>
                </a:solidFill>
                <a:latin typeface="Georgia"/>
                <a:cs typeface="Georgia"/>
              </a:rPr>
              <a:t>111</a:t>
            </a:r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998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399"/>
                </a:moveTo>
                <a:lnTo>
                  <a:pt x="9143981" y="152399"/>
                </a:lnTo>
                <a:lnTo>
                  <a:pt x="914398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72128" y="6619734"/>
            <a:ext cx="1798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DEPARTMENT </a:t>
            </a:r>
            <a:r>
              <a:rPr sz="900" spc="4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84683"/>
          </a:solidFill>
        </p:spPr>
        <p:txBody>
          <a:bodyPr vert="horz" wrap="square" lIns="0" tIns="143510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130"/>
              </a:spcBef>
            </a:pPr>
            <a:r>
              <a:rPr sz="3600" b="0" i="0" spc="120" dirty="0">
                <a:latin typeface="Verdana"/>
                <a:cs typeface="Verdana"/>
              </a:rPr>
              <a:t>Monitoring </a:t>
            </a:r>
            <a:r>
              <a:rPr sz="3600" b="0" i="0" spc="65" dirty="0">
                <a:latin typeface="Verdana"/>
                <a:cs typeface="Verdana"/>
              </a:rPr>
              <a:t>and</a:t>
            </a:r>
            <a:r>
              <a:rPr sz="3600" b="0" i="0" spc="-280" dirty="0">
                <a:latin typeface="Verdana"/>
                <a:cs typeface="Verdana"/>
              </a:rPr>
              <a:t> </a:t>
            </a:r>
            <a:r>
              <a:rPr sz="3600" b="0" i="0" spc="85" dirty="0">
                <a:latin typeface="Verdana"/>
                <a:cs typeface="Verdana"/>
              </a:rPr>
              <a:t>Evaluation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791" y="1308605"/>
            <a:ext cx="7886065" cy="450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b="1" dirty="0">
                <a:latin typeface="Arial"/>
                <a:cs typeface="Arial"/>
              </a:rPr>
              <a:t>Monitoring </a:t>
            </a:r>
            <a:r>
              <a:rPr sz="2400" spc="-5" dirty="0">
                <a:latin typeface="Arial"/>
                <a:cs typeface="Arial"/>
              </a:rPr>
              <a:t>explains the </a:t>
            </a:r>
            <a:r>
              <a:rPr sz="2400" spc="-10" dirty="0">
                <a:latin typeface="Arial"/>
                <a:cs typeface="Arial"/>
              </a:rPr>
              <a:t>efficiency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10" dirty="0">
                <a:latin typeface="Arial"/>
                <a:cs typeface="Arial"/>
              </a:rPr>
              <a:t>effectiveness </a:t>
            </a:r>
            <a:r>
              <a:rPr sz="2400" spc="-5" dirty="0">
                <a:latin typeface="Arial"/>
                <a:cs typeface="Arial"/>
              </a:rPr>
              <a:t>of  operations while </a:t>
            </a:r>
            <a:r>
              <a:rPr sz="2400" b="1" spc="-5" dirty="0">
                <a:latin typeface="Arial"/>
                <a:cs typeface="Arial"/>
              </a:rPr>
              <a:t>evaluation </a:t>
            </a:r>
            <a:r>
              <a:rPr sz="2400" spc="-5" dirty="0">
                <a:latin typeface="Arial"/>
                <a:cs typeface="Arial"/>
              </a:rPr>
              <a:t>provides information on the  benefits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achieved</a:t>
            </a:r>
            <a:endParaRPr sz="2400" dirty="0">
              <a:latin typeface="Arial"/>
              <a:cs typeface="Arial"/>
            </a:endParaRPr>
          </a:p>
          <a:p>
            <a:pPr marL="321310" marR="242570" indent="-309245">
              <a:lnSpc>
                <a:spcPct val="100000"/>
              </a:lnSpc>
              <a:spcBef>
                <a:spcPts val="359"/>
              </a:spcBef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b="1" dirty="0">
                <a:latin typeface="Arial"/>
                <a:cs typeface="Arial"/>
              </a:rPr>
              <a:t>Monitoring </a:t>
            </a:r>
            <a:r>
              <a:rPr sz="2400" b="1" spc="-5" dirty="0">
                <a:latin typeface="Arial"/>
                <a:cs typeface="Arial"/>
              </a:rPr>
              <a:t>results </a:t>
            </a:r>
            <a:r>
              <a:rPr sz="2400" spc="-5" dirty="0">
                <a:latin typeface="Arial"/>
                <a:cs typeface="Arial"/>
              </a:rPr>
              <a:t>provide bases for </a:t>
            </a:r>
            <a:r>
              <a:rPr sz="2400" dirty="0">
                <a:latin typeface="Arial"/>
                <a:cs typeface="Arial"/>
              </a:rPr>
              <a:t>critical  </a:t>
            </a:r>
            <a:r>
              <a:rPr sz="2400" dirty="0">
                <a:highlight>
                  <a:srgbClr val="C0C0C0"/>
                </a:highlight>
                <a:latin typeface="Arial"/>
                <a:cs typeface="Arial"/>
              </a:rPr>
              <a:t>management </a:t>
            </a:r>
            <a:r>
              <a:rPr sz="2400" spc="-5" dirty="0">
                <a:highlight>
                  <a:srgbClr val="C0C0C0"/>
                </a:highlight>
                <a:latin typeface="Arial"/>
                <a:cs typeface="Arial"/>
              </a:rPr>
              <a:t>decisions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resource </a:t>
            </a:r>
            <a:r>
              <a:rPr sz="2400" spc="-5" dirty="0">
                <a:latin typeface="Arial"/>
                <a:cs typeface="Arial"/>
              </a:rPr>
              <a:t>allocation or  </a:t>
            </a:r>
            <a:r>
              <a:rPr sz="2400" dirty="0">
                <a:latin typeface="Arial"/>
                <a:cs typeface="Arial"/>
              </a:rPr>
              <a:t>realignment, </a:t>
            </a:r>
            <a:r>
              <a:rPr sz="2400" spc="-5" dirty="0">
                <a:latin typeface="Arial"/>
                <a:cs typeface="Arial"/>
              </a:rPr>
              <a:t>target </a:t>
            </a:r>
            <a:r>
              <a:rPr sz="2400" dirty="0">
                <a:latin typeface="Arial"/>
                <a:cs typeface="Arial"/>
              </a:rPr>
              <a:t>setting, remedial/corrective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actions  or </a:t>
            </a:r>
            <a:r>
              <a:rPr sz="2400" dirty="0">
                <a:latin typeface="Arial"/>
                <a:cs typeface="Arial"/>
              </a:rPr>
              <a:t>strategy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development.</a:t>
            </a:r>
            <a:endParaRPr sz="2400" dirty="0">
              <a:latin typeface="Arial"/>
              <a:cs typeface="Arial"/>
            </a:endParaRPr>
          </a:p>
          <a:p>
            <a:pPr marL="321310" marR="399415" indent="-309245">
              <a:lnSpc>
                <a:spcPct val="100000"/>
              </a:lnSpc>
              <a:spcBef>
                <a:spcPts val="359"/>
              </a:spcBef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b="1" spc="-5" dirty="0">
                <a:latin typeface="Arial"/>
                <a:cs typeface="Arial"/>
              </a:rPr>
              <a:t>Evaluation results </a:t>
            </a:r>
            <a:r>
              <a:rPr sz="2400" spc="-5" dirty="0">
                <a:latin typeface="Arial"/>
                <a:cs typeface="Arial"/>
              </a:rPr>
              <a:t>provide </a:t>
            </a:r>
            <a:r>
              <a:rPr sz="2400" dirty="0">
                <a:latin typeface="Arial"/>
                <a:cs typeface="Arial"/>
              </a:rPr>
              <a:t>valuable </a:t>
            </a:r>
            <a:r>
              <a:rPr sz="2400" spc="-5" dirty="0">
                <a:latin typeface="Arial"/>
                <a:cs typeface="Arial"/>
              </a:rPr>
              <a:t>lessons and  insights that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used by </a:t>
            </a:r>
            <a:r>
              <a:rPr sz="2400" dirty="0">
                <a:latin typeface="Arial"/>
                <a:cs typeface="Arial"/>
              </a:rPr>
              <a:t>managers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crafting  </a:t>
            </a:r>
            <a:r>
              <a:rPr sz="2400" dirty="0">
                <a:highlight>
                  <a:srgbClr val="C0C0C0"/>
                </a:highlight>
                <a:latin typeface="Arial"/>
                <a:cs typeface="Arial"/>
              </a:rPr>
              <a:t>strategic </a:t>
            </a:r>
            <a:r>
              <a:rPr sz="2400" spc="-5" dirty="0">
                <a:highlight>
                  <a:srgbClr val="C0C0C0"/>
                </a:highlight>
                <a:latin typeface="Arial"/>
                <a:cs typeface="Arial"/>
              </a:rPr>
              <a:t>decisions </a:t>
            </a:r>
            <a:r>
              <a:rPr sz="2400" spc="-5" dirty="0">
                <a:latin typeface="Arial"/>
                <a:cs typeface="Arial"/>
              </a:rPr>
              <a:t>for the future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in designing  organizational </a:t>
            </a:r>
            <a:r>
              <a:rPr sz="2400" dirty="0">
                <a:latin typeface="Arial"/>
                <a:cs typeface="Arial"/>
              </a:rPr>
              <a:t>changes </a:t>
            </a:r>
            <a:r>
              <a:rPr sz="2400" spc="-5" dirty="0">
                <a:latin typeface="Arial"/>
                <a:cs typeface="Arial"/>
              </a:rPr>
              <a:t>or future programs and/or  projects.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998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399"/>
                </a:moveTo>
                <a:lnTo>
                  <a:pt x="9143981" y="152399"/>
                </a:lnTo>
                <a:lnTo>
                  <a:pt x="914398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72128" y="6619734"/>
            <a:ext cx="1798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DEPARTMENT </a:t>
            </a:r>
            <a:r>
              <a:rPr sz="900" spc="4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84683"/>
          </a:solidFill>
        </p:spPr>
        <p:txBody>
          <a:bodyPr vert="horz" wrap="square" lIns="0" tIns="67310" rIns="0" bIns="0" rtlCol="0">
            <a:spAutoFit/>
          </a:bodyPr>
          <a:lstStyle/>
          <a:p>
            <a:pPr marL="64135" algn="ctr">
              <a:lnSpc>
                <a:spcPct val="100000"/>
              </a:lnSpc>
              <a:spcBef>
                <a:spcPts val="530"/>
              </a:spcBef>
            </a:pPr>
            <a:r>
              <a:rPr sz="3600" b="0" i="0" spc="75" dirty="0">
                <a:latin typeface="Verdana"/>
                <a:cs typeface="Verdana"/>
              </a:rPr>
              <a:t>Operationalizing </a:t>
            </a:r>
            <a:r>
              <a:rPr sz="3600" b="0" i="0" spc="45" dirty="0">
                <a:latin typeface="Verdana"/>
                <a:cs typeface="Verdana"/>
              </a:rPr>
              <a:t>the</a:t>
            </a:r>
            <a:r>
              <a:rPr sz="3600" b="0" i="0" spc="-240" dirty="0">
                <a:latin typeface="Verdana"/>
                <a:cs typeface="Verdana"/>
              </a:rPr>
              <a:t> </a:t>
            </a:r>
            <a:r>
              <a:rPr sz="3600" b="0" i="0" spc="450" dirty="0">
                <a:latin typeface="Verdana"/>
                <a:cs typeface="Verdana"/>
              </a:rPr>
              <a:t>M&amp;E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75" y="1321140"/>
            <a:ext cx="7527290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156210" indent="-30924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spc="-5" dirty="0">
                <a:latin typeface="Arial"/>
                <a:cs typeface="Arial"/>
              </a:rPr>
              <a:t>In operationalizing the </a:t>
            </a:r>
            <a:r>
              <a:rPr sz="2400" dirty="0">
                <a:latin typeface="Arial"/>
                <a:cs typeface="Arial"/>
              </a:rPr>
              <a:t>conduct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M&amp;E, </a:t>
            </a:r>
            <a:r>
              <a:rPr sz="2400" spc="-5" dirty="0">
                <a:latin typeface="Arial"/>
                <a:cs typeface="Arial"/>
              </a:rPr>
              <a:t>all operating  units are </a:t>
            </a:r>
            <a:r>
              <a:rPr sz="2400" b="1" spc="-5" dirty="0">
                <a:latin typeface="Arial"/>
                <a:cs typeface="Arial"/>
              </a:rPr>
              <a:t>required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develop </a:t>
            </a:r>
            <a:r>
              <a:rPr sz="2400" b="1" dirty="0">
                <a:latin typeface="Arial"/>
                <a:cs typeface="Arial"/>
              </a:rPr>
              <a:t>M&amp;E </a:t>
            </a:r>
            <a:r>
              <a:rPr sz="2400" b="1" spc="-5" dirty="0">
                <a:latin typeface="Arial"/>
                <a:cs typeface="Arial"/>
              </a:rPr>
              <a:t>Plans </a:t>
            </a:r>
            <a:r>
              <a:rPr sz="2400" spc="-5" dirty="0">
                <a:latin typeface="Arial"/>
                <a:cs typeface="Arial"/>
              </a:rPr>
              <a:t>for their  </a:t>
            </a:r>
            <a:r>
              <a:rPr sz="2400" dirty="0">
                <a:latin typeface="Arial"/>
                <a:cs typeface="Arial"/>
              </a:rPr>
              <a:t>respective </a:t>
            </a:r>
            <a:r>
              <a:rPr sz="2400" spc="-5" dirty="0">
                <a:latin typeface="Arial"/>
                <a:cs typeface="Arial"/>
              </a:rPr>
              <a:t>education plans, programs, and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policies.</a:t>
            </a:r>
            <a:endParaRPr sz="2400" dirty="0">
              <a:latin typeface="Arial"/>
              <a:cs typeface="Arial"/>
            </a:endParaRPr>
          </a:p>
          <a:p>
            <a:pPr marL="321310" marR="19050" indent="-309245">
              <a:lnSpc>
                <a:spcPct val="100000"/>
              </a:lnSpc>
              <a:spcBef>
                <a:spcPts val="359"/>
              </a:spcBef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b="1" spc="-5" dirty="0">
                <a:latin typeface="Arial"/>
                <a:cs typeface="Arial"/>
              </a:rPr>
              <a:t>The </a:t>
            </a:r>
            <a:r>
              <a:rPr sz="2400" b="1" dirty="0">
                <a:latin typeface="Arial"/>
                <a:cs typeface="Arial"/>
              </a:rPr>
              <a:t>M&amp;E </a:t>
            </a:r>
            <a:r>
              <a:rPr sz="2400" b="1" spc="-5" dirty="0">
                <a:latin typeface="Arial"/>
                <a:cs typeface="Arial"/>
              </a:rPr>
              <a:t>Plan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document that provides </a:t>
            </a:r>
            <a:r>
              <a:rPr sz="2400" b="1" spc="-5" dirty="0">
                <a:latin typeface="Arial"/>
                <a:cs typeface="Arial"/>
              </a:rPr>
              <a:t>guidance</a:t>
            </a:r>
            <a:r>
              <a:rPr sz="2400" spc="-5" dirty="0">
                <a:latin typeface="Arial"/>
                <a:cs typeface="Arial"/>
              </a:rPr>
              <a:t>  on the purpose and process of </a:t>
            </a:r>
            <a:r>
              <a:rPr sz="2400" dirty="0">
                <a:latin typeface="Arial"/>
                <a:cs typeface="Arial"/>
              </a:rPr>
              <a:t>conducting monitoring  </a:t>
            </a:r>
            <a:r>
              <a:rPr sz="2400" spc="-5" dirty="0">
                <a:latin typeface="Arial"/>
                <a:cs typeface="Arial"/>
              </a:rPr>
              <a:t>and evaluation of any programs, policies, projects,  </a:t>
            </a:r>
            <a:r>
              <a:rPr sz="2400" spc="-15" dirty="0">
                <a:latin typeface="Arial"/>
                <a:cs typeface="Arial"/>
              </a:rPr>
              <a:t>office </a:t>
            </a:r>
            <a:r>
              <a:rPr sz="2400" dirty="0">
                <a:latin typeface="Arial"/>
                <a:cs typeface="Arial"/>
              </a:rPr>
              <a:t>mandates,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activities.</a:t>
            </a:r>
            <a:endParaRPr sz="2400" dirty="0">
              <a:latin typeface="Arial"/>
              <a:cs typeface="Arial"/>
            </a:endParaRPr>
          </a:p>
          <a:p>
            <a:pPr marL="321310" indent="-309245">
              <a:lnSpc>
                <a:spcPct val="100000"/>
              </a:lnSpc>
              <a:spcBef>
                <a:spcPts val="359"/>
              </a:spcBef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M&amp;E </a:t>
            </a:r>
            <a:r>
              <a:rPr sz="2400" spc="-5" dirty="0">
                <a:latin typeface="Arial"/>
                <a:cs typeface="Arial"/>
              </a:rPr>
              <a:t>plan </a:t>
            </a:r>
            <a:r>
              <a:rPr sz="2400" dirty="0">
                <a:latin typeface="Arial"/>
                <a:cs typeface="Arial"/>
              </a:rPr>
              <a:t>contains </a:t>
            </a:r>
            <a:r>
              <a:rPr sz="2400" b="1" spc="-5" dirty="0">
                <a:latin typeface="Arial"/>
                <a:cs typeface="Arial"/>
              </a:rPr>
              <a:t>four </a:t>
            </a:r>
            <a:r>
              <a:rPr sz="2400" b="1" dirty="0">
                <a:latin typeface="Arial"/>
                <a:cs typeface="Arial"/>
              </a:rPr>
              <a:t>(4)</a:t>
            </a:r>
            <a:r>
              <a:rPr sz="2400" dirty="0">
                <a:latin typeface="Arial"/>
                <a:cs typeface="Arial"/>
              </a:rPr>
              <a:t> core M&amp;E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processes.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2300" y="54908"/>
            <a:ext cx="5891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i="0" spc="455" dirty="0">
                <a:latin typeface="Verdana"/>
                <a:cs typeface="Verdana"/>
              </a:rPr>
              <a:t>M&amp;E </a:t>
            </a:r>
            <a:r>
              <a:rPr sz="3600" b="0" i="0" spc="235" dirty="0">
                <a:latin typeface="Verdana"/>
                <a:cs typeface="Verdana"/>
              </a:rPr>
              <a:t>CORE</a:t>
            </a:r>
            <a:r>
              <a:rPr sz="3600" b="0" i="0" spc="-675" dirty="0">
                <a:latin typeface="Verdana"/>
                <a:cs typeface="Verdana"/>
              </a:rPr>
              <a:t> </a:t>
            </a:r>
            <a:r>
              <a:rPr sz="3600" b="0" i="0" spc="155" dirty="0"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5395" y="1810313"/>
            <a:ext cx="3522345" cy="2145665"/>
            <a:chOff x="765395" y="1810313"/>
            <a:chExt cx="3522345" cy="2145665"/>
          </a:xfrm>
        </p:grpSpPr>
        <p:sp>
          <p:nvSpPr>
            <p:cNvPr id="5" name="object 5"/>
            <p:cNvSpPr/>
            <p:nvPr/>
          </p:nvSpPr>
          <p:spPr>
            <a:xfrm>
              <a:off x="765395" y="1810313"/>
              <a:ext cx="3522092" cy="21452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5395" y="1830303"/>
              <a:ext cx="3442095" cy="2065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05395" y="1830303"/>
            <a:ext cx="3442335" cy="206565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256540" marR="189865" indent="-71755">
              <a:lnSpc>
                <a:spcPts val="3670"/>
              </a:lnSpc>
              <a:spcBef>
                <a:spcPts val="2625"/>
              </a:spcBef>
            </a:pPr>
            <a:r>
              <a:rPr sz="3400" spc="-5" dirty="0">
                <a:latin typeface="Arial"/>
                <a:cs typeface="Arial"/>
              </a:rPr>
              <a:t>I.</a:t>
            </a:r>
            <a:r>
              <a:rPr sz="3400" spc="-10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Establishment  </a:t>
            </a:r>
            <a:r>
              <a:rPr sz="3400" spc="-5" dirty="0">
                <a:latin typeface="Arial"/>
                <a:cs typeface="Arial"/>
              </a:rPr>
              <a:t>of </a:t>
            </a:r>
            <a:r>
              <a:rPr sz="3400" spc="-10" dirty="0">
                <a:latin typeface="Arial"/>
                <a:cs typeface="Arial"/>
              </a:rPr>
              <a:t>Purpose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and</a:t>
            </a:r>
            <a:endParaRPr sz="3400">
              <a:latin typeface="Arial"/>
              <a:cs typeface="Arial"/>
            </a:endParaRPr>
          </a:p>
          <a:p>
            <a:pPr marL="1108710">
              <a:lnSpc>
                <a:spcPts val="3620"/>
              </a:lnSpc>
            </a:pPr>
            <a:r>
              <a:rPr sz="3400" spc="-5" dirty="0">
                <a:latin typeface="Arial"/>
                <a:cs typeface="Arial"/>
              </a:rPr>
              <a:t>Scope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51690" y="1810313"/>
            <a:ext cx="3522345" cy="2145665"/>
            <a:chOff x="4551690" y="1810313"/>
            <a:chExt cx="3522345" cy="2145665"/>
          </a:xfrm>
        </p:grpSpPr>
        <p:sp>
          <p:nvSpPr>
            <p:cNvPr id="9" name="object 9"/>
            <p:cNvSpPr/>
            <p:nvPr/>
          </p:nvSpPr>
          <p:spPr>
            <a:xfrm>
              <a:off x="4551690" y="1810313"/>
              <a:ext cx="3522092" cy="21452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91690" y="1830303"/>
              <a:ext cx="3442093" cy="20652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91690" y="1830303"/>
            <a:ext cx="3442335" cy="206565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352425" marR="346710" indent="671830">
              <a:lnSpc>
                <a:spcPts val="3670"/>
              </a:lnSpc>
              <a:spcBef>
                <a:spcPts val="2625"/>
              </a:spcBef>
            </a:pPr>
            <a:r>
              <a:rPr sz="3400" spc="-10" dirty="0">
                <a:latin typeface="Arial"/>
                <a:cs typeface="Arial"/>
              </a:rPr>
              <a:t>II. </a:t>
            </a:r>
            <a:r>
              <a:rPr sz="3400" spc="-5" dirty="0">
                <a:latin typeface="Arial"/>
                <a:cs typeface="Arial"/>
              </a:rPr>
              <a:t>Data  Collection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and  </a:t>
            </a:r>
            <a:r>
              <a:rPr sz="3400" dirty="0">
                <a:latin typeface="Arial"/>
                <a:cs typeface="Arial"/>
              </a:rPr>
              <a:t>Management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5395" y="4219759"/>
            <a:ext cx="3522345" cy="2145665"/>
            <a:chOff x="765395" y="4219759"/>
            <a:chExt cx="3522345" cy="2145665"/>
          </a:xfrm>
        </p:grpSpPr>
        <p:sp>
          <p:nvSpPr>
            <p:cNvPr id="13" name="object 13"/>
            <p:cNvSpPr/>
            <p:nvPr/>
          </p:nvSpPr>
          <p:spPr>
            <a:xfrm>
              <a:off x="765395" y="4219759"/>
              <a:ext cx="3522092" cy="21452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5395" y="4239766"/>
              <a:ext cx="3442095" cy="20652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5395" y="4239766"/>
            <a:ext cx="3442335" cy="206565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Times New Roman"/>
              <a:cs typeface="Times New Roman"/>
            </a:endParaRPr>
          </a:p>
          <a:p>
            <a:pPr marL="916940" marR="912494" indent="47625">
              <a:lnSpc>
                <a:spcPts val="3670"/>
              </a:lnSpc>
            </a:pPr>
            <a:r>
              <a:rPr sz="3400" spc="-10" dirty="0">
                <a:latin typeface="Arial"/>
                <a:cs typeface="Arial"/>
              </a:rPr>
              <a:t>III. </a:t>
            </a:r>
            <a:r>
              <a:rPr sz="3400" spc="-5" dirty="0">
                <a:latin typeface="Arial"/>
                <a:cs typeface="Arial"/>
              </a:rPr>
              <a:t>Data  Analysis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51690" y="4219759"/>
            <a:ext cx="3522345" cy="2145665"/>
            <a:chOff x="4551690" y="4219759"/>
            <a:chExt cx="3522345" cy="2145665"/>
          </a:xfrm>
        </p:grpSpPr>
        <p:sp>
          <p:nvSpPr>
            <p:cNvPr id="17" name="object 17"/>
            <p:cNvSpPr/>
            <p:nvPr/>
          </p:nvSpPr>
          <p:spPr>
            <a:xfrm>
              <a:off x="4551690" y="4219759"/>
              <a:ext cx="3522092" cy="21452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91690" y="4239766"/>
              <a:ext cx="3442093" cy="206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591690" y="4239766"/>
            <a:ext cx="3442335" cy="206565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04800" marR="299085" indent="31750" algn="just">
              <a:lnSpc>
                <a:spcPts val="3670"/>
              </a:lnSpc>
              <a:spcBef>
                <a:spcPts val="785"/>
              </a:spcBef>
            </a:pPr>
            <a:r>
              <a:rPr sz="3400" spc="-110" dirty="0">
                <a:latin typeface="Arial"/>
                <a:cs typeface="Arial"/>
              </a:rPr>
              <a:t>IV. </a:t>
            </a:r>
            <a:r>
              <a:rPr sz="3400" spc="-10" dirty="0">
                <a:latin typeface="Arial"/>
                <a:cs typeface="Arial"/>
              </a:rPr>
              <a:t>Information  </a:t>
            </a:r>
            <a:r>
              <a:rPr sz="3400" spc="-5" dirty="0">
                <a:latin typeface="Arial"/>
                <a:cs typeface="Arial"/>
              </a:rPr>
              <a:t>Dissemination,  Reporting,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and</a:t>
            </a:r>
            <a:endParaRPr sz="3400">
              <a:latin typeface="Arial"/>
              <a:cs typeface="Arial"/>
            </a:endParaRPr>
          </a:p>
          <a:p>
            <a:pPr marL="784860">
              <a:lnSpc>
                <a:spcPts val="3620"/>
              </a:lnSpc>
            </a:pPr>
            <a:r>
              <a:rPr sz="3400" spc="-5" dirty="0">
                <a:latin typeface="Arial"/>
                <a:cs typeface="Arial"/>
              </a:rPr>
              <a:t>Utilization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6220" cy="829310"/>
          </a:xfrm>
          <a:custGeom>
            <a:avLst/>
            <a:gdLst/>
            <a:ahLst/>
            <a:cxnLst/>
            <a:rect l="l" t="t" r="r" b="b"/>
            <a:pathLst>
              <a:path w="9126220" h="829310">
                <a:moveTo>
                  <a:pt x="9125731" y="828903"/>
                </a:moveTo>
                <a:lnTo>
                  <a:pt x="0" y="828903"/>
                </a:lnTo>
                <a:lnTo>
                  <a:pt x="0" y="0"/>
                </a:lnTo>
                <a:lnTo>
                  <a:pt x="9125731" y="0"/>
                </a:lnTo>
                <a:lnTo>
                  <a:pt x="9125731" y="828903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65393" y="2038520"/>
            <a:ext cx="3522345" cy="1629410"/>
            <a:chOff x="765393" y="2038520"/>
            <a:chExt cx="3522345" cy="1629410"/>
          </a:xfrm>
        </p:grpSpPr>
        <p:sp>
          <p:nvSpPr>
            <p:cNvPr id="4" name="object 4"/>
            <p:cNvSpPr/>
            <p:nvPr/>
          </p:nvSpPr>
          <p:spPr>
            <a:xfrm>
              <a:off x="765393" y="2038520"/>
              <a:ext cx="3522042" cy="1628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393" y="2058525"/>
              <a:ext cx="3442048" cy="15488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5393" y="2058525"/>
            <a:ext cx="3442335" cy="154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50">
              <a:latin typeface="Times New Roman"/>
              <a:cs typeface="Times New Roman"/>
            </a:endParaRPr>
          </a:p>
          <a:p>
            <a:pPr marL="298450" marR="297815" indent="90170">
              <a:lnSpc>
                <a:spcPts val="2750"/>
              </a:lnSpc>
              <a:spcBef>
                <a:spcPts val="5"/>
              </a:spcBef>
            </a:pPr>
            <a:r>
              <a:rPr sz="2550" spc="-5" dirty="0">
                <a:latin typeface="Arial"/>
                <a:cs typeface="Arial"/>
              </a:rPr>
              <a:t>I. </a:t>
            </a:r>
            <a:r>
              <a:rPr sz="2550" spc="-10" dirty="0">
                <a:latin typeface="Arial"/>
                <a:cs typeface="Arial"/>
              </a:rPr>
              <a:t>Establishment </a:t>
            </a:r>
            <a:r>
              <a:rPr sz="2550" spc="-5" dirty="0">
                <a:latin typeface="Arial"/>
                <a:cs typeface="Arial"/>
              </a:rPr>
              <a:t>of  </a:t>
            </a:r>
            <a:r>
              <a:rPr sz="2550" spc="-10" dirty="0">
                <a:latin typeface="Arial"/>
                <a:cs typeface="Arial"/>
              </a:rPr>
              <a:t>Purpose </a:t>
            </a:r>
            <a:r>
              <a:rPr sz="2550" spc="-5" dirty="0">
                <a:latin typeface="Arial"/>
                <a:cs typeface="Arial"/>
              </a:rPr>
              <a:t>and</a:t>
            </a:r>
            <a:r>
              <a:rPr sz="2550" spc="-90" dirty="0">
                <a:latin typeface="Arial"/>
                <a:cs typeface="Arial"/>
              </a:rPr>
              <a:t> </a:t>
            </a:r>
            <a:r>
              <a:rPr sz="2550" spc="-5" dirty="0">
                <a:latin typeface="Arial"/>
                <a:cs typeface="Arial"/>
              </a:rPr>
              <a:t>Scope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6191" y="2308192"/>
            <a:ext cx="2897505" cy="2199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50"/>
              </a:lnSpc>
              <a:spcBef>
                <a:spcPts val="100"/>
              </a:spcBef>
            </a:pPr>
            <a:r>
              <a:rPr sz="2200" b="1" i="1" spc="-5" dirty="0">
                <a:latin typeface="Arial"/>
                <a:cs typeface="Arial"/>
              </a:rPr>
              <a:t>Guide</a:t>
            </a:r>
            <a:r>
              <a:rPr sz="2200" b="1" i="1" spc="-20" dirty="0">
                <a:latin typeface="Arial"/>
                <a:cs typeface="Arial"/>
              </a:rPr>
              <a:t> </a:t>
            </a:r>
            <a:r>
              <a:rPr sz="2200" b="1" i="1" spc="-5" dirty="0">
                <a:latin typeface="Arial"/>
                <a:cs typeface="Arial"/>
              </a:rPr>
              <a:t>Questions</a:t>
            </a:r>
            <a:endParaRPr sz="2200">
              <a:latin typeface="Arial"/>
              <a:cs typeface="Arial"/>
            </a:endParaRPr>
          </a:p>
          <a:p>
            <a:pPr marL="417195" marR="5080" indent="-299085">
              <a:lnSpc>
                <a:spcPct val="90400"/>
              </a:lnSpc>
              <a:spcBef>
                <a:spcPts val="165"/>
              </a:spcBef>
              <a:buSzPct val="104545"/>
              <a:buChar char="•"/>
              <a:tabLst>
                <a:tab pos="417195" algn="l"/>
                <a:tab pos="417830" algn="l"/>
              </a:tabLst>
            </a:pPr>
            <a:r>
              <a:rPr sz="2200" spc="-5" dirty="0">
                <a:latin typeface="Arial"/>
                <a:cs typeface="Arial"/>
              </a:rPr>
              <a:t>What </a:t>
            </a:r>
            <a:r>
              <a:rPr sz="2200" dirty="0">
                <a:latin typeface="Arial"/>
                <a:cs typeface="Arial"/>
              </a:rPr>
              <a:t>should you</a:t>
            </a:r>
            <a:r>
              <a:rPr sz="2200" spc="-1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  </a:t>
            </a:r>
            <a:r>
              <a:rPr sz="2200" dirty="0">
                <a:latin typeface="Arial"/>
                <a:cs typeface="Arial"/>
              </a:rPr>
              <a:t>monitoring </a:t>
            </a:r>
            <a:r>
              <a:rPr sz="2200" spc="-5" dirty="0">
                <a:latin typeface="Arial"/>
                <a:cs typeface="Arial"/>
              </a:rPr>
              <a:t>and  evaluating?</a:t>
            </a:r>
            <a:endParaRPr sz="2200">
              <a:latin typeface="Arial"/>
              <a:cs typeface="Arial"/>
            </a:endParaRPr>
          </a:p>
          <a:p>
            <a:pPr marL="417195" marR="701040" indent="-299085">
              <a:lnSpc>
                <a:spcPct val="90400"/>
              </a:lnSpc>
              <a:spcBef>
                <a:spcPts val="75"/>
              </a:spcBef>
              <a:buSzPct val="104545"/>
              <a:buChar char="•"/>
              <a:tabLst>
                <a:tab pos="417195" algn="l"/>
                <a:tab pos="417830" algn="l"/>
              </a:tabLst>
            </a:pPr>
            <a:r>
              <a:rPr sz="2200" spc="-5" dirty="0">
                <a:latin typeface="Arial"/>
                <a:cs typeface="Arial"/>
              </a:rPr>
              <a:t>What are the  </a:t>
            </a:r>
            <a:r>
              <a:rPr sz="2200" dirty="0">
                <a:latin typeface="Arial"/>
                <a:cs typeface="Arial"/>
              </a:rPr>
              <a:t>corresponding  </a:t>
            </a:r>
            <a:r>
              <a:rPr sz="2200" spc="-5" dirty="0">
                <a:latin typeface="Arial"/>
                <a:cs typeface="Arial"/>
              </a:rPr>
              <a:t>indicators?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35371" y="139461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70" dirty="0">
                <a:latin typeface="Verdana"/>
                <a:cs typeface="Verdana"/>
              </a:rPr>
              <a:t>M&amp;E </a:t>
            </a:r>
            <a:r>
              <a:rPr sz="3600" i="0" spc="-65" dirty="0">
                <a:latin typeface="Verdana"/>
                <a:cs typeface="Verdana"/>
              </a:rPr>
              <a:t>CORE</a:t>
            </a:r>
            <a:r>
              <a:rPr sz="3600" i="0" spc="-335" dirty="0">
                <a:latin typeface="Verdana"/>
                <a:cs typeface="Verdana"/>
              </a:rPr>
              <a:t> </a:t>
            </a:r>
            <a:r>
              <a:rPr sz="3600" i="0" spc="-120" dirty="0"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361" y="3897053"/>
            <a:ext cx="3519170" cy="21717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5"/>
              </a:spcBef>
            </a:pPr>
            <a:r>
              <a:rPr sz="2200" spc="-5" dirty="0">
                <a:latin typeface="Arial"/>
                <a:cs typeface="Arial"/>
              </a:rPr>
              <a:t>Reference point for the  </a:t>
            </a:r>
            <a:r>
              <a:rPr sz="2200" dirty="0">
                <a:latin typeface="Arial"/>
                <a:cs typeface="Arial"/>
              </a:rPr>
              <a:t>M&amp;E system, </a:t>
            </a:r>
            <a:r>
              <a:rPr sz="2200" spc="-5" dirty="0">
                <a:latin typeface="Arial"/>
                <a:cs typeface="Arial"/>
              </a:rPr>
              <a:t>guiding </a:t>
            </a:r>
            <a:r>
              <a:rPr sz="2200" dirty="0">
                <a:latin typeface="Arial"/>
                <a:cs typeface="Arial"/>
              </a:rPr>
              <a:t>key  </a:t>
            </a:r>
            <a:r>
              <a:rPr sz="2200" spc="-5" dirty="0">
                <a:latin typeface="Arial"/>
                <a:cs typeface="Arial"/>
              </a:rPr>
              <a:t>decisions </a:t>
            </a:r>
            <a:r>
              <a:rPr sz="2200" dirty="0">
                <a:latin typeface="Arial"/>
                <a:cs typeface="Arial"/>
              </a:rPr>
              <a:t>such </a:t>
            </a:r>
            <a:r>
              <a:rPr sz="2200" spc="-5" dirty="0">
                <a:latin typeface="Arial"/>
                <a:cs typeface="Arial"/>
              </a:rPr>
              <a:t>as  informational needs,  </a:t>
            </a:r>
            <a:r>
              <a:rPr sz="2200" dirty="0">
                <a:latin typeface="Arial"/>
                <a:cs typeface="Arial"/>
              </a:rPr>
              <a:t>methodological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approaches,  </a:t>
            </a:r>
            <a:r>
              <a:rPr sz="2200" dirty="0">
                <a:latin typeface="Arial"/>
                <a:cs typeface="Arial"/>
              </a:rPr>
              <a:t>capacity </a:t>
            </a:r>
            <a:r>
              <a:rPr sz="2200" spc="-5" dirty="0">
                <a:latin typeface="Arial"/>
                <a:cs typeface="Arial"/>
              </a:rPr>
              <a:t>building and  allocation of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resources.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5371" y="139461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solidFill>
                  <a:srgbClr val="FFFFFF"/>
                </a:solidFill>
                <a:latin typeface="Verdana"/>
                <a:cs typeface="Verdana"/>
              </a:rPr>
              <a:t>M&amp;E </a:t>
            </a:r>
            <a:r>
              <a:rPr sz="3600" b="1" spc="-65" dirty="0">
                <a:solidFill>
                  <a:srgbClr val="FFFFFF"/>
                </a:solidFill>
                <a:latin typeface="Verdana"/>
                <a:cs typeface="Verdana"/>
              </a:rPr>
              <a:t>CORE</a:t>
            </a:r>
            <a:r>
              <a:rPr sz="3600" b="1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b="1" spc="-120" dirty="0">
                <a:solidFill>
                  <a:srgbClr val="FFFFFF"/>
                </a:solidFill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324" y="844874"/>
            <a:ext cx="43935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Sample: Core Process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1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of</a:t>
            </a:r>
            <a:r>
              <a:rPr sz="2200" spc="-10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BEMEF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2324" y="1329897"/>
            <a:ext cx="8306876" cy="5261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6220" cy="800735"/>
          </a:xfrm>
          <a:custGeom>
            <a:avLst/>
            <a:gdLst/>
            <a:ahLst/>
            <a:cxnLst/>
            <a:rect l="l" t="t" r="r" b="b"/>
            <a:pathLst>
              <a:path w="9126220" h="800735">
                <a:moveTo>
                  <a:pt x="9125731" y="800403"/>
                </a:moveTo>
                <a:lnTo>
                  <a:pt x="0" y="800403"/>
                </a:lnTo>
                <a:lnTo>
                  <a:pt x="0" y="0"/>
                </a:lnTo>
                <a:lnTo>
                  <a:pt x="9125731" y="0"/>
                </a:lnTo>
                <a:lnTo>
                  <a:pt x="9125731" y="800403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79705" y="1809921"/>
            <a:ext cx="3522345" cy="1629410"/>
            <a:chOff x="779705" y="1809921"/>
            <a:chExt cx="3522345" cy="1629410"/>
          </a:xfrm>
        </p:grpSpPr>
        <p:sp>
          <p:nvSpPr>
            <p:cNvPr id="4" name="object 4"/>
            <p:cNvSpPr/>
            <p:nvPr/>
          </p:nvSpPr>
          <p:spPr>
            <a:xfrm>
              <a:off x="779705" y="1809921"/>
              <a:ext cx="3522042" cy="1628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9705" y="1829926"/>
              <a:ext cx="3442035" cy="15488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9705" y="1829926"/>
            <a:ext cx="3442335" cy="1549400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747395" marR="152400" indent="-648335">
              <a:lnSpc>
                <a:spcPts val="2750"/>
              </a:lnSpc>
              <a:spcBef>
                <a:spcPts val="2185"/>
              </a:spcBef>
            </a:pPr>
            <a:r>
              <a:rPr sz="2550" spc="-5" dirty="0">
                <a:latin typeface="Arial"/>
                <a:cs typeface="Arial"/>
              </a:rPr>
              <a:t>II. Data Collection</a:t>
            </a:r>
            <a:r>
              <a:rPr sz="2550" spc="-95" dirty="0">
                <a:latin typeface="Arial"/>
                <a:cs typeface="Arial"/>
              </a:rPr>
              <a:t> </a:t>
            </a:r>
            <a:r>
              <a:rPr sz="2550" spc="-5" dirty="0">
                <a:latin typeface="Arial"/>
                <a:cs typeface="Arial"/>
              </a:rPr>
              <a:t>and  </a:t>
            </a:r>
            <a:r>
              <a:rPr sz="2550" dirty="0">
                <a:latin typeface="Arial"/>
                <a:cs typeface="Arial"/>
              </a:rPr>
              <a:t>Management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3590" y="1355475"/>
            <a:ext cx="3820160" cy="505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spc="-5" dirty="0">
                <a:solidFill>
                  <a:srgbClr val="11498E"/>
                </a:solidFill>
                <a:latin typeface="Arial"/>
                <a:cs typeface="Arial"/>
              </a:rPr>
              <a:t>Guide</a:t>
            </a:r>
            <a:r>
              <a:rPr sz="2200" b="1" i="1" spc="-15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b="1" i="1" spc="-5" dirty="0">
                <a:solidFill>
                  <a:srgbClr val="11498E"/>
                </a:solidFill>
                <a:latin typeface="Arial"/>
                <a:cs typeface="Arial"/>
              </a:rPr>
              <a:t>Questions</a:t>
            </a:r>
            <a:endParaRPr sz="2200">
              <a:latin typeface="Arial"/>
              <a:cs typeface="Arial"/>
            </a:endParaRPr>
          </a:p>
          <a:p>
            <a:pPr marL="426720" marR="687705" indent="-303530">
              <a:lnSpc>
                <a:spcPct val="100000"/>
              </a:lnSpc>
              <a:buSzPct val="95454"/>
              <a:buChar char="•"/>
              <a:tabLst>
                <a:tab pos="426720" algn="l"/>
                <a:tab pos="427355" algn="l"/>
              </a:tabLst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What are the</a:t>
            </a:r>
            <a:r>
              <a:rPr sz="2200" spc="-10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possible 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sources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of</a:t>
            </a:r>
            <a:r>
              <a:rPr sz="2200" spc="-3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data?</a:t>
            </a:r>
            <a:endParaRPr sz="2200">
              <a:latin typeface="Arial"/>
              <a:cs typeface="Arial"/>
            </a:endParaRPr>
          </a:p>
          <a:p>
            <a:pPr marL="426720" marR="309245" indent="-303530">
              <a:lnSpc>
                <a:spcPct val="100000"/>
              </a:lnSpc>
              <a:buSzPct val="95454"/>
              <a:buChar char="•"/>
              <a:tabLst>
                <a:tab pos="426720" algn="l"/>
                <a:tab pos="427355" algn="l"/>
              </a:tabLst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Who </a:t>
            </a:r>
            <a:r>
              <a:rPr sz="2200" spc="-10" dirty="0">
                <a:solidFill>
                  <a:srgbClr val="11498E"/>
                </a:solidFill>
                <a:latin typeface="Arial"/>
                <a:cs typeface="Arial"/>
              </a:rPr>
              <a:t>(office/personnel)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is 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responsible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in data 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collection?</a:t>
            </a:r>
            <a:endParaRPr sz="2200">
              <a:latin typeface="Arial"/>
              <a:cs typeface="Arial"/>
            </a:endParaRPr>
          </a:p>
          <a:p>
            <a:pPr marL="426720" marR="734695" indent="-303530">
              <a:lnSpc>
                <a:spcPct val="100000"/>
              </a:lnSpc>
              <a:buSzPct val="95454"/>
              <a:buChar char="•"/>
              <a:tabLst>
                <a:tab pos="426720" algn="l"/>
                <a:tab pos="427355" algn="l"/>
              </a:tabLst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How frequent will</a:t>
            </a:r>
            <a:r>
              <a:rPr sz="2200" spc="-95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you  collect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this</a:t>
            </a:r>
            <a:r>
              <a:rPr sz="2200" spc="-35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data?</a:t>
            </a:r>
            <a:endParaRPr sz="2200">
              <a:latin typeface="Arial"/>
              <a:cs typeface="Arial"/>
            </a:endParaRPr>
          </a:p>
          <a:p>
            <a:pPr marL="426720" marR="141605" indent="-307975">
              <a:lnSpc>
                <a:spcPct val="100000"/>
              </a:lnSpc>
              <a:buChar char="•"/>
              <a:tabLst>
                <a:tab pos="426720" algn="l"/>
                <a:tab pos="427355" algn="l"/>
              </a:tabLst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How will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you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organize</a:t>
            </a:r>
            <a:r>
              <a:rPr sz="2200" spc="-95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and 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store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collected</a:t>
            </a:r>
            <a:r>
              <a:rPr sz="2200" spc="-65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data?</a:t>
            </a:r>
            <a:endParaRPr sz="2200">
              <a:latin typeface="Arial"/>
              <a:cs typeface="Arial"/>
            </a:endParaRPr>
          </a:p>
          <a:p>
            <a:pPr marL="426720" marR="5080" indent="-303530">
              <a:lnSpc>
                <a:spcPct val="100000"/>
              </a:lnSpc>
              <a:buSzPct val="95454"/>
              <a:buChar char="•"/>
              <a:tabLst>
                <a:tab pos="426720" algn="l"/>
                <a:tab pos="427355" algn="l"/>
              </a:tabLst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Who are the possible</a:t>
            </a:r>
            <a:r>
              <a:rPr sz="2200" spc="-95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users  of the data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(internal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and  external) and what are the  possible uses of these  data?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11928" y="64437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70" dirty="0">
                <a:latin typeface="Verdana"/>
                <a:cs typeface="Verdana"/>
              </a:rPr>
              <a:t>M&amp;E </a:t>
            </a:r>
            <a:r>
              <a:rPr sz="3600" i="0" spc="-65" dirty="0">
                <a:latin typeface="Verdana"/>
                <a:cs typeface="Verdana"/>
              </a:rPr>
              <a:t>CORE</a:t>
            </a:r>
            <a:r>
              <a:rPr sz="3600" i="0" spc="-335" dirty="0">
                <a:latin typeface="Verdana"/>
                <a:cs typeface="Verdana"/>
              </a:rPr>
              <a:t> </a:t>
            </a:r>
            <a:r>
              <a:rPr sz="3600" i="0" spc="-120" dirty="0"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6611" y="3550782"/>
            <a:ext cx="3301365" cy="277495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5"/>
              </a:spcBef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Collection or gathering of 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relevant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data to be 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managed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for analysis. It  involves processes and 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systems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for how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a 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project/program will 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systematically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reliably  store, manage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and</a:t>
            </a:r>
            <a:r>
              <a:rPr sz="2200" spc="-11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access 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M&amp;E</a:t>
            </a:r>
            <a:r>
              <a:rPr sz="2200" spc="-1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data.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5371" y="139461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solidFill>
                  <a:srgbClr val="FFFFFF"/>
                </a:solidFill>
                <a:latin typeface="Verdana"/>
                <a:cs typeface="Verdana"/>
              </a:rPr>
              <a:t>M&amp;E </a:t>
            </a:r>
            <a:r>
              <a:rPr sz="3600" b="1" spc="-65" dirty="0">
                <a:solidFill>
                  <a:srgbClr val="FFFFFF"/>
                </a:solidFill>
                <a:latin typeface="Verdana"/>
                <a:cs typeface="Verdana"/>
              </a:rPr>
              <a:t>CORE</a:t>
            </a:r>
            <a:r>
              <a:rPr sz="3600" b="1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b="1" spc="-120" dirty="0">
                <a:solidFill>
                  <a:srgbClr val="FFFFFF"/>
                </a:solidFill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673" y="937675"/>
            <a:ext cx="43935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Sample: Core Process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2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of</a:t>
            </a:r>
            <a:r>
              <a:rPr sz="2200" spc="-10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BEMEF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" y="1743096"/>
            <a:ext cx="8839182" cy="4581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6220" cy="882650"/>
          </a:xfrm>
          <a:custGeom>
            <a:avLst/>
            <a:gdLst/>
            <a:ahLst/>
            <a:cxnLst/>
            <a:rect l="l" t="t" r="r" b="b"/>
            <a:pathLst>
              <a:path w="9126220" h="882650">
                <a:moveTo>
                  <a:pt x="9125731" y="882318"/>
                </a:moveTo>
                <a:lnTo>
                  <a:pt x="0" y="882318"/>
                </a:lnTo>
                <a:lnTo>
                  <a:pt x="0" y="0"/>
                </a:lnTo>
                <a:lnTo>
                  <a:pt x="9125731" y="0"/>
                </a:lnTo>
                <a:lnTo>
                  <a:pt x="9125731" y="88231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65393" y="1788221"/>
            <a:ext cx="3522345" cy="1629410"/>
            <a:chOff x="765393" y="1788221"/>
            <a:chExt cx="3522345" cy="1629410"/>
          </a:xfrm>
        </p:grpSpPr>
        <p:sp>
          <p:nvSpPr>
            <p:cNvPr id="4" name="object 4"/>
            <p:cNvSpPr/>
            <p:nvPr/>
          </p:nvSpPr>
          <p:spPr>
            <a:xfrm>
              <a:off x="765393" y="1788221"/>
              <a:ext cx="3522042" cy="1628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393" y="1808226"/>
              <a:ext cx="3442048" cy="15488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5393" y="1808226"/>
            <a:ext cx="3442335" cy="154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 marL="514984">
              <a:lnSpc>
                <a:spcPct val="100000"/>
              </a:lnSpc>
              <a:spcBef>
                <a:spcPts val="5"/>
              </a:spcBef>
            </a:pPr>
            <a:r>
              <a:rPr sz="2550" spc="-5" dirty="0">
                <a:latin typeface="Arial"/>
                <a:cs typeface="Arial"/>
              </a:rPr>
              <a:t>III. Data</a:t>
            </a:r>
            <a:r>
              <a:rPr sz="2550" spc="-175" dirty="0">
                <a:latin typeface="Arial"/>
                <a:cs typeface="Arial"/>
              </a:rPr>
              <a:t> </a:t>
            </a:r>
            <a:r>
              <a:rPr sz="2550" spc="-5" dirty="0">
                <a:latin typeface="Arial"/>
                <a:cs typeface="Arial"/>
              </a:rPr>
              <a:t>Analysis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917" y="3612564"/>
            <a:ext cx="3185795" cy="27686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11498E"/>
                </a:solidFill>
                <a:latin typeface="Arial"/>
                <a:cs typeface="Arial"/>
              </a:rPr>
              <a:t>Process of </a:t>
            </a:r>
            <a:r>
              <a:rPr sz="1800" dirty="0">
                <a:solidFill>
                  <a:srgbClr val="11498E"/>
                </a:solidFill>
                <a:latin typeface="Arial"/>
                <a:cs typeface="Arial"/>
              </a:rPr>
              <a:t>converting</a:t>
            </a:r>
            <a:r>
              <a:rPr sz="1800" spc="-10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1498E"/>
                </a:solidFill>
                <a:latin typeface="Arial"/>
                <a:cs typeface="Arial"/>
              </a:rPr>
              <a:t>collected  </a:t>
            </a:r>
            <a:r>
              <a:rPr sz="1800" i="1" dirty="0">
                <a:solidFill>
                  <a:srgbClr val="11498E"/>
                </a:solidFill>
                <a:latin typeface="Arial"/>
                <a:cs typeface="Arial"/>
              </a:rPr>
              <a:t>(raw) </a:t>
            </a:r>
            <a:r>
              <a:rPr sz="1800" spc="-5" dirty="0">
                <a:solidFill>
                  <a:srgbClr val="11498E"/>
                </a:solidFill>
                <a:latin typeface="Arial"/>
                <a:cs typeface="Arial"/>
              </a:rPr>
              <a:t>data into usable  information. It Involves looking  for trends, </a:t>
            </a:r>
            <a:r>
              <a:rPr sz="1800" dirty="0">
                <a:solidFill>
                  <a:srgbClr val="11498E"/>
                </a:solidFill>
                <a:latin typeface="Arial"/>
                <a:cs typeface="Arial"/>
              </a:rPr>
              <a:t>clusters </a:t>
            </a:r>
            <a:r>
              <a:rPr sz="1800" spc="-5" dirty="0">
                <a:solidFill>
                  <a:srgbClr val="11498E"/>
                </a:solidFill>
                <a:latin typeface="Arial"/>
                <a:cs typeface="Arial"/>
              </a:rPr>
              <a:t>or other  </a:t>
            </a:r>
            <a:r>
              <a:rPr sz="1800" dirty="0">
                <a:solidFill>
                  <a:srgbClr val="11498E"/>
                </a:solidFill>
                <a:latin typeface="Arial"/>
                <a:cs typeface="Arial"/>
              </a:rPr>
              <a:t>relationships </a:t>
            </a:r>
            <a:r>
              <a:rPr sz="1800" spc="-5" dirty="0">
                <a:solidFill>
                  <a:srgbClr val="11498E"/>
                </a:solidFill>
                <a:latin typeface="Arial"/>
                <a:cs typeface="Arial"/>
              </a:rPr>
              <a:t>between </a:t>
            </a:r>
            <a:r>
              <a:rPr sz="1800" spc="-10" dirty="0">
                <a:solidFill>
                  <a:srgbClr val="11498E"/>
                </a:solidFill>
                <a:latin typeface="Arial"/>
                <a:cs typeface="Arial"/>
              </a:rPr>
              <a:t>different  </a:t>
            </a:r>
            <a:r>
              <a:rPr sz="1800" spc="-5" dirty="0">
                <a:solidFill>
                  <a:srgbClr val="11498E"/>
                </a:solidFill>
                <a:latin typeface="Arial"/>
                <a:cs typeface="Arial"/>
              </a:rPr>
              <a:t>types of data, assessing  performance against plans and  targets, forming </a:t>
            </a:r>
            <a:r>
              <a:rPr sz="1800" dirty="0">
                <a:solidFill>
                  <a:srgbClr val="11498E"/>
                </a:solidFill>
                <a:latin typeface="Arial"/>
                <a:cs typeface="Arial"/>
              </a:rPr>
              <a:t>conclusions,  </a:t>
            </a:r>
            <a:r>
              <a:rPr sz="1800" spc="-5" dirty="0">
                <a:solidFill>
                  <a:srgbClr val="11498E"/>
                </a:solidFill>
                <a:latin typeface="Arial"/>
                <a:cs typeface="Arial"/>
              </a:rPr>
              <a:t>anticipating problems and  identifying </a:t>
            </a:r>
            <a:r>
              <a:rPr sz="1800" dirty="0">
                <a:solidFill>
                  <a:srgbClr val="11498E"/>
                </a:solidFill>
                <a:latin typeface="Arial"/>
                <a:cs typeface="Arial"/>
              </a:rPr>
              <a:t>solutions </a:t>
            </a:r>
            <a:r>
              <a:rPr sz="1800" spc="-5" dirty="0">
                <a:solidFill>
                  <a:srgbClr val="11498E"/>
                </a:solidFill>
                <a:latin typeface="Arial"/>
                <a:cs typeface="Arial"/>
              </a:rPr>
              <a:t>and best  practices.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75403" y="51415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70" dirty="0">
                <a:latin typeface="Verdana"/>
                <a:cs typeface="Verdana"/>
              </a:rPr>
              <a:t>M&amp;E </a:t>
            </a:r>
            <a:r>
              <a:rPr sz="3600" i="0" spc="-65" dirty="0">
                <a:latin typeface="Verdana"/>
                <a:cs typeface="Verdana"/>
              </a:rPr>
              <a:t>CORE</a:t>
            </a:r>
            <a:r>
              <a:rPr sz="3600" i="0" spc="-335" dirty="0">
                <a:latin typeface="Verdana"/>
                <a:cs typeface="Verdana"/>
              </a:rPr>
              <a:t> </a:t>
            </a:r>
            <a:r>
              <a:rPr sz="3600" i="0" spc="-120" dirty="0"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1511" y="2009875"/>
            <a:ext cx="3429635" cy="2555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 algn="just">
              <a:lnSpc>
                <a:spcPct val="100000"/>
              </a:lnSpc>
              <a:spcBef>
                <a:spcPts val="100"/>
              </a:spcBef>
            </a:pPr>
            <a:r>
              <a:rPr sz="2000" b="1" i="1" spc="-5" dirty="0">
                <a:solidFill>
                  <a:srgbClr val="11498E"/>
                </a:solidFill>
                <a:latin typeface="Arial"/>
                <a:cs typeface="Arial"/>
              </a:rPr>
              <a:t>Guide</a:t>
            </a:r>
            <a:r>
              <a:rPr sz="2000" b="1" i="1" spc="-1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11498E"/>
                </a:solidFill>
                <a:latin typeface="Arial"/>
                <a:cs typeface="Arial"/>
              </a:rPr>
              <a:t>Questions</a:t>
            </a:r>
            <a:endParaRPr sz="2000">
              <a:latin typeface="Arial"/>
              <a:cs typeface="Arial"/>
            </a:endParaRPr>
          </a:p>
          <a:p>
            <a:pPr marL="256540" marR="300990" indent="-244475" algn="just">
              <a:lnSpc>
                <a:spcPct val="101000"/>
              </a:lnSpc>
              <a:spcBef>
                <a:spcPts val="165"/>
              </a:spcBef>
              <a:buSzPct val="110000"/>
              <a:buChar char="•"/>
              <a:tabLst>
                <a:tab pos="257175" algn="l"/>
              </a:tabLst>
            </a:pP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How will </a:t>
            </a:r>
            <a:r>
              <a:rPr sz="2000" dirty="0">
                <a:solidFill>
                  <a:srgbClr val="11498E"/>
                </a:solidFill>
                <a:latin typeface="Arial"/>
                <a:cs typeface="Arial"/>
              </a:rPr>
              <a:t>you </a:t>
            </a: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process</a:t>
            </a:r>
            <a:r>
              <a:rPr sz="2000" spc="-95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and  analyze the data that </a:t>
            </a:r>
            <a:r>
              <a:rPr sz="2000" dirty="0">
                <a:solidFill>
                  <a:srgbClr val="11498E"/>
                </a:solidFill>
                <a:latin typeface="Arial"/>
                <a:cs typeface="Arial"/>
              </a:rPr>
              <a:t>you  </a:t>
            </a: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have</a:t>
            </a:r>
            <a:r>
              <a:rPr sz="2000" spc="-15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1498E"/>
                </a:solidFill>
                <a:latin typeface="Arial"/>
                <a:cs typeface="Arial"/>
              </a:rPr>
              <a:t>collected?</a:t>
            </a:r>
            <a:endParaRPr sz="2000">
              <a:latin typeface="Arial"/>
              <a:cs typeface="Arial"/>
            </a:endParaRPr>
          </a:p>
          <a:p>
            <a:pPr marL="256540" marR="5080" indent="-244475">
              <a:lnSpc>
                <a:spcPct val="102000"/>
              </a:lnSpc>
              <a:spcBef>
                <a:spcPts val="145"/>
              </a:spcBef>
              <a:buSzPct val="110000"/>
              <a:buChar char="•"/>
              <a:tabLst>
                <a:tab pos="255904" algn="l"/>
                <a:tab pos="257175" algn="l"/>
              </a:tabLst>
            </a:pP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Who are </a:t>
            </a:r>
            <a:r>
              <a:rPr sz="2000" dirty="0">
                <a:solidFill>
                  <a:srgbClr val="11498E"/>
                </a:solidFill>
                <a:latin typeface="Arial"/>
                <a:cs typeface="Arial"/>
              </a:rPr>
              <a:t>responsible </a:t>
            </a: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in</a:t>
            </a:r>
            <a:r>
              <a:rPr sz="2000" spc="-10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data  analysis?</a:t>
            </a:r>
            <a:endParaRPr sz="2000">
              <a:latin typeface="Arial"/>
              <a:cs typeface="Arial"/>
            </a:endParaRPr>
          </a:p>
          <a:p>
            <a:pPr marL="256540" marR="229235" indent="-244475">
              <a:lnSpc>
                <a:spcPct val="102000"/>
              </a:lnSpc>
              <a:spcBef>
                <a:spcPts val="145"/>
              </a:spcBef>
              <a:buSzPct val="110000"/>
              <a:buChar char="•"/>
              <a:tabLst>
                <a:tab pos="255904" algn="l"/>
                <a:tab pos="257175" algn="l"/>
              </a:tabLst>
            </a:pP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How often do </a:t>
            </a:r>
            <a:r>
              <a:rPr sz="2000" dirty="0">
                <a:solidFill>
                  <a:srgbClr val="11498E"/>
                </a:solidFill>
                <a:latin typeface="Arial"/>
                <a:cs typeface="Arial"/>
              </a:rPr>
              <a:t>you</a:t>
            </a:r>
            <a:r>
              <a:rPr sz="2000" spc="-9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1498E"/>
                </a:solidFill>
                <a:latin typeface="Arial"/>
                <a:cs typeface="Arial"/>
              </a:rPr>
              <a:t>conduct  </a:t>
            </a: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data</a:t>
            </a:r>
            <a:r>
              <a:rPr sz="2000" spc="-1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1498E"/>
                </a:solidFill>
                <a:latin typeface="Arial"/>
                <a:cs typeface="Arial"/>
              </a:rPr>
              <a:t>analysis?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5371" y="139461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solidFill>
                  <a:srgbClr val="FFFFFF"/>
                </a:solidFill>
                <a:latin typeface="Verdana"/>
                <a:cs typeface="Verdana"/>
              </a:rPr>
              <a:t>M&amp;E </a:t>
            </a:r>
            <a:r>
              <a:rPr sz="3600" b="1" spc="-65" dirty="0">
                <a:solidFill>
                  <a:srgbClr val="FFFFFF"/>
                </a:solidFill>
                <a:latin typeface="Verdana"/>
                <a:cs typeface="Verdana"/>
              </a:rPr>
              <a:t>CORE</a:t>
            </a:r>
            <a:r>
              <a:rPr sz="3600" b="1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b="1" spc="-120" dirty="0">
                <a:solidFill>
                  <a:srgbClr val="FFFFFF"/>
                </a:solidFill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7049" y="1002898"/>
            <a:ext cx="43935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Sample: Core Process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3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of</a:t>
            </a:r>
            <a:r>
              <a:rPr sz="2200" spc="-10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BEMEF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5698" y="1363579"/>
            <a:ext cx="7684902" cy="5116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6220" cy="840105"/>
          </a:xfrm>
          <a:custGeom>
            <a:avLst/>
            <a:gdLst/>
            <a:ahLst/>
            <a:cxnLst/>
            <a:rect l="l" t="t" r="r" b="b"/>
            <a:pathLst>
              <a:path w="9126220" h="840105">
                <a:moveTo>
                  <a:pt x="0" y="0"/>
                </a:moveTo>
                <a:lnTo>
                  <a:pt x="9125731" y="0"/>
                </a:lnTo>
                <a:lnTo>
                  <a:pt x="9125731" y="839555"/>
                </a:lnTo>
                <a:lnTo>
                  <a:pt x="0" y="839555"/>
                </a:lnTo>
                <a:lnTo>
                  <a:pt x="0" y="0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4693" y="1782371"/>
            <a:ext cx="3522345" cy="1629410"/>
            <a:chOff x="784693" y="1782371"/>
            <a:chExt cx="3522345" cy="1629410"/>
          </a:xfrm>
        </p:grpSpPr>
        <p:sp>
          <p:nvSpPr>
            <p:cNvPr id="4" name="object 4"/>
            <p:cNvSpPr/>
            <p:nvPr/>
          </p:nvSpPr>
          <p:spPr>
            <a:xfrm>
              <a:off x="784693" y="1782371"/>
              <a:ext cx="3522042" cy="1628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4693" y="1802376"/>
              <a:ext cx="3442048" cy="15488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24693" y="1802376"/>
            <a:ext cx="3442335" cy="154940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658495" marR="652780" indent="23495" algn="just">
              <a:lnSpc>
                <a:spcPts val="2750"/>
              </a:lnSpc>
              <a:spcBef>
                <a:spcPts val="765"/>
              </a:spcBef>
            </a:pPr>
            <a:r>
              <a:rPr sz="2550" spc="-80" dirty="0">
                <a:latin typeface="Arial"/>
                <a:cs typeface="Arial"/>
              </a:rPr>
              <a:t>IV. </a:t>
            </a:r>
            <a:r>
              <a:rPr sz="2550" spc="-5" dirty="0">
                <a:latin typeface="Arial"/>
                <a:cs typeface="Arial"/>
              </a:rPr>
              <a:t>Information  Dissemination,  Reporting,</a:t>
            </a:r>
            <a:r>
              <a:rPr sz="2550" spc="-95" dirty="0">
                <a:latin typeface="Arial"/>
                <a:cs typeface="Arial"/>
              </a:rPr>
              <a:t> </a:t>
            </a:r>
            <a:r>
              <a:rPr sz="2550" spc="-5" dirty="0">
                <a:latin typeface="Arial"/>
                <a:cs typeface="Arial"/>
              </a:rPr>
              <a:t>and</a:t>
            </a:r>
            <a:endParaRPr sz="2550">
              <a:latin typeface="Arial"/>
              <a:cs typeface="Arial"/>
            </a:endParaRPr>
          </a:p>
          <a:p>
            <a:pPr marL="1018540">
              <a:lnSpc>
                <a:spcPts val="2720"/>
              </a:lnSpc>
            </a:pPr>
            <a:r>
              <a:rPr sz="2550" spc="-5" dirty="0">
                <a:latin typeface="Arial"/>
                <a:cs typeface="Arial"/>
              </a:rPr>
              <a:t>Utilization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911" y="3608990"/>
            <a:ext cx="315912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2729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most visible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part</a:t>
            </a:r>
            <a:r>
              <a:rPr sz="2200" spc="-11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of  the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M&amp;E</a:t>
            </a:r>
            <a:r>
              <a:rPr sz="2200" spc="-3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system.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Collected and analyzed  data is </a:t>
            </a:r>
            <a:r>
              <a:rPr sz="2200" i="1" spc="-5" dirty="0">
                <a:solidFill>
                  <a:srgbClr val="11498E"/>
                </a:solidFill>
                <a:latin typeface="Arial"/>
                <a:cs typeface="Arial"/>
              </a:rPr>
              <a:t>presented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as  information for use of</a:t>
            </a:r>
            <a:r>
              <a:rPr sz="2200" spc="-9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key  stakeholders.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75366" y="42695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-170" dirty="0">
                <a:latin typeface="Verdana"/>
                <a:cs typeface="Verdana"/>
              </a:rPr>
              <a:t>M&amp;E </a:t>
            </a:r>
            <a:r>
              <a:rPr sz="3600" i="0" spc="-65" dirty="0">
                <a:latin typeface="Verdana"/>
                <a:cs typeface="Verdana"/>
              </a:rPr>
              <a:t>CORE</a:t>
            </a:r>
            <a:r>
              <a:rPr sz="3600" i="0" spc="-335" dirty="0">
                <a:latin typeface="Verdana"/>
                <a:cs typeface="Verdana"/>
              </a:rPr>
              <a:t> </a:t>
            </a:r>
            <a:r>
              <a:rPr sz="3600" i="0" spc="-120" dirty="0"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75"/>
              </a:lnSpc>
              <a:spcBef>
                <a:spcPts val="100"/>
              </a:spcBef>
            </a:pPr>
            <a:r>
              <a:rPr spc="-5" dirty="0"/>
              <a:t>Guide</a:t>
            </a:r>
            <a:r>
              <a:rPr spc="-20" dirty="0"/>
              <a:t> </a:t>
            </a:r>
            <a:r>
              <a:rPr spc="-5" dirty="0"/>
              <a:t>Questions</a:t>
            </a:r>
          </a:p>
          <a:p>
            <a:pPr marL="421640" marR="52705" indent="-301625">
              <a:lnSpc>
                <a:spcPct val="80000"/>
              </a:lnSpc>
              <a:spcBef>
                <a:spcPts val="260"/>
              </a:spcBef>
              <a:buChar char="•"/>
              <a:tabLst>
                <a:tab pos="421640" algn="l"/>
                <a:tab pos="422275" algn="l"/>
              </a:tabLst>
            </a:pPr>
            <a:r>
              <a:rPr b="0" i="0" spc="-125" dirty="0">
                <a:latin typeface="Arial"/>
                <a:cs typeface="Arial"/>
              </a:rPr>
              <a:t>To </a:t>
            </a:r>
            <a:r>
              <a:rPr b="0" i="0" spc="-5" dirty="0">
                <a:latin typeface="Arial"/>
                <a:cs typeface="Arial"/>
              </a:rPr>
              <a:t>whom will </a:t>
            </a:r>
            <a:r>
              <a:rPr b="0" i="0" dirty="0">
                <a:latin typeface="Arial"/>
                <a:cs typeface="Arial"/>
              </a:rPr>
              <a:t>you  communicate </a:t>
            </a:r>
            <a:r>
              <a:rPr b="0" i="0" spc="-5" dirty="0">
                <a:latin typeface="Arial"/>
                <a:cs typeface="Arial"/>
              </a:rPr>
              <a:t>the</a:t>
            </a:r>
            <a:r>
              <a:rPr b="0" i="0" spc="-110" dirty="0">
                <a:latin typeface="Arial"/>
                <a:cs typeface="Arial"/>
              </a:rPr>
              <a:t> </a:t>
            </a:r>
            <a:r>
              <a:rPr b="0" i="0" dirty="0">
                <a:latin typeface="Arial"/>
                <a:cs typeface="Arial"/>
              </a:rPr>
              <a:t>M&amp;E  results? (identifying  </a:t>
            </a:r>
            <a:r>
              <a:rPr b="0" i="0" spc="-5" dirty="0">
                <a:latin typeface="Arial"/>
                <a:cs typeface="Arial"/>
              </a:rPr>
              <a:t>type of  </a:t>
            </a:r>
            <a:r>
              <a:rPr b="0" i="0" dirty="0">
                <a:latin typeface="Arial"/>
                <a:cs typeface="Arial"/>
              </a:rPr>
              <a:t>stakeholder/audience</a:t>
            </a:r>
          </a:p>
          <a:p>
            <a:pPr marL="421640" marR="5080" indent="-301625">
              <a:lnSpc>
                <a:spcPct val="80000"/>
              </a:lnSpc>
              <a:buChar char="•"/>
              <a:tabLst>
                <a:tab pos="421640" algn="l"/>
                <a:tab pos="422275" algn="l"/>
              </a:tabLst>
            </a:pPr>
            <a:r>
              <a:rPr b="0" i="0" spc="-5" dirty="0">
                <a:latin typeface="Arial"/>
                <a:cs typeface="Arial"/>
              </a:rPr>
              <a:t>How will </a:t>
            </a:r>
            <a:r>
              <a:rPr b="0" i="0" dirty="0">
                <a:latin typeface="Arial"/>
                <a:cs typeface="Arial"/>
              </a:rPr>
              <a:t>you  communicate </a:t>
            </a:r>
            <a:r>
              <a:rPr b="0" i="0" spc="-5" dirty="0">
                <a:latin typeface="Arial"/>
                <a:cs typeface="Arial"/>
              </a:rPr>
              <a:t>the  </a:t>
            </a:r>
            <a:r>
              <a:rPr b="0" i="0" dirty="0">
                <a:latin typeface="Arial"/>
                <a:cs typeface="Arial"/>
              </a:rPr>
              <a:t>results? </a:t>
            </a:r>
            <a:r>
              <a:rPr b="0" i="0" spc="-5" dirty="0">
                <a:latin typeface="Arial"/>
                <a:cs typeface="Arial"/>
              </a:rPr>
              <a:t>What are  </a:t>
            </a:r>
            <a:r>
              <a:rPr b="0" i="0" dirty="0">
                <a:latin typeface="Arial"/>
                <a:cs typeface="Arial"/>
              </a:rPr>
              <a:t>communication /  reporting strategies</a:t>
            </a:r>
            <a:r>
              <a:rPr b="0" i="0" spc="-110" dirty="0">
                <a:latin typeface="Arial"/>
                <a:cs typeface="Arial"/>
              </a:rPr>
              <a:t> </a:t>
            </a:r>
            <a:r>
              <a:rPr b="0" i="0" spc="-5" dirty="0">
                <a:latin typeface="Arial"/>
                <a:cs typeface="Arial"/>
              </a:rPr>
              <a:t>will  </a:t>
            </a:r>
            <a:r>
              <a:rPr b="0" i="0" dirty="0">
                <a:latin typeface="Arial"/>
                <a:cs typeface="Arial"/>
              </a:rPr>
              <a:t>you</a:t>
            </a:r>
            <a:r>
              <a:rPr b="0" i="0" spc="-15" dirty="0">
                <a:latin typeface="Arial"/>
                <a:cs typeface="Arial"/>
              </a:rPr>
              <a:t> </a:t>
            </a:r>
            <a:r>
              <a:rPr b="0" i="0" spc="-5" dirty="0">
                <a:latin typeface="Arial"/>
                <a:cs typeface="Arial"/>
              </a:rPr>
              <a:t>employ?</a:t>
            </a:r>
          </a:p>
          <a:p>
            <a:pPr marL="421640" marR="410209" indent="-301625">
              <a:lnSpc>
                <a:spcPct val="80000"/>
              </a:lnSpc>
              <a:buChar char="•"/>
              <a:tabLst>
                <a:tab pos="421640" algn="l"/>
                <a:tab pos="422275" algn="l"/>
              </a:tabLst>
            </a:pPr>
            <a:r>
              <a:rPr b="0" i="0" spc="-5" dirty="0">
                <a:latin typeface="Arial"/>
                <a:cs typeface="Arial"/>
              </a:rPr>
              <a:t>When do </a:t>
            </a:r>
            <a:r>
              <a:rPr b="0" i="0" dirty="0">
                <a:latin typeface="Arial"/>
                <a:cs typeface="Arial"/>
              </a:rPr>
              <a:t>you</a:t>
            </a:r>
            <a:r>
              <a:rPr b="0" i="0" spc="-100" dirty="0">
                <a:latin typeface="Arial"/>
                <a:cs typeface="Arial"/>
              </a:rPr>
              <a:t> </a:t>
            </a:r>
            <a:r>
              <a:rPr b="0" i="0" dirty="0">
                <a:latin typeface="Arial"/>
                <a:cs typeface="Arial"/>
              </a:rPr>
              <a:t>report  M&amp;E</a:t>
            </a:r>
            <a:r>
              <a:rPr b="0" i="0" spc="-15" dirty="0">
                <a:latin typeface="Arial"/>
                <a:cs typeface="Arial"/>
              </a:rPr>
              <a:t> </a:t>
            </a:r>
            <a:r>
              <a:rPr b="0" i="0" dirty="0">
                <a:latin typeface="Arial"/>
                <a:cs typeface="Arial"/>
              </a:rPr>
              <a:t>results?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5371" y="139461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70" dirty="0">
                <a:solidFill>
                  <a:srgbClr val="FFFFFF"/>
                </a:solidFill>
                <a:latin typeface="Verdana"/>
                <a:cs typeface="Verdana"/>
              </a:rPr>
              <a:t>M&amp;E </a:t>
            </a:r>
            <a:r>
              <a:rPr sz="3600" b="1" spc="-65" dirty="0">
                <a:solidFill>
                  <a:srgbClr val="FFFFFF"/>
                </a:solidFill>
                <a:latin typeface="Verdana"/>
                <a:cs typeface="Verdana"/>
              </a:rPr>
              <a:t>CORE</a:t>
            </a:r>
            <a:r>
              <a:rPr sz="3600" b="1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b="1" spc="-120" dirty="0">
                <a:solidFill>
                  <a:srgbClr val="FFFFFF"/>
                </a:solidFill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9170" y="963775"/>
            <a:ext cx="43935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Sample: Core Process </a:t>
            </a:r>
            <a:r>
              <a:rPr sz="2200" dirty="0">
                <a:solidFill>
                  <a:srgbClr val="11498E"/>
                </a:solidFill>
                <a:latin typeface="Arial"/>
                <a:cs typeface="Arial"/>
              </a:rPr>
              <a:t>4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of</a:t>
            </a:r>
            <a:r>
              <a:rPr sz="2200" spc="-100" dirty="0">
                <a:solidFill>
                  <a:srgbClr val="11498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1498E"/>
                </a:solidFill>
                <a:latin typeface="Arial"/>
                <a:cs typeface="Arial"/>
              </a:rPr>
              <a:t>BEMEF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6448" y="1439747"/>
            <a:ext cx="7370535" cy="5005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465" y="114340"/>
            <a:ext cx="6320155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i="0" spc="5" dirty="0">
                <a:latin typeface="Georgia"/>
                <a:cs typeface="Georgia"/>
              </a:rPr>
              <a:t>Theory </a:t>
            </a:r>
            <a:r>
              <a:rPr sz="4050" i="0" spc="-55" dirty="0">
                <a:latin typeface="Georgia"/>
                <a:cs typeface="Georgia"/>
              </a:rPr>
              <a:t>of </a:t>
            </a:r>
            <a:r>
              <a:rPr sz="4050" i="0" spc="5" dirty="0">
                <a:latin typeface="Georgia"/>
                <a:cs typeface="Georgia"/>
              </a:rPr>
              <a:t>Change</a:t>
            </a:r>
            <a:r>
              <a:rPr sz="4050" i="0" spc="40" dirty="0">
                <a:latin typeface="Georgia"/>
                <a:cs typeface="Georgia"/>
              </a:rPr>
              <a:t> </a:t>
            </a:r>
            <a:r>
              <a:rPr sz="4050" i="0" spc="-185" dirty="0">
                <a:latin typeface="Georgia"/>
                <a:cs typeface="Georgia"/>
              </a:rPr>
              <a:t>(ToC)</a:t>
            </a:r>
            <a:endParaRPr sz="40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6730" y="1961029"/>
            <a:ext cx="8581938" cy="3165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5041" y="6249018"/>
            <a:ext cx="5604510" cy="5530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400" spc="10" dirty="0">
                <a:latin typeface="FreeSans"/>
                <a:cs typeface="FreeSans"/>
              </a:rPr>
              <a:t>Source: </a:t>
            </a:r>
            <a:r>
              <a:rPr sz="1400" i="1" spc="-10" dirty="0">
                <a:latin typeface="Arial"/>
                <a:cs typeface="Arial"/>
              </a:rPr>
              <a:t>Innovations </a:t>
            </a:r>
            <a:r>
              <a:rPr sz="1400" i="1" spc="10" dirty="0">
                <a:latin typeface="Arial"/>
                <a:cs typeface="Arial"/>
              </a:rPr>
              <a:t>for </a:t>
            </a:r>
            <a:r>
              <a:rPr sz="1400" i="1" spc="-15" dirty="0">
                <a:latin typeface="Arial"/>
                <a:cs typeface="Arial"/>
              </a:rPr>
              <a:t>Poverty </a:t>
            </a:r>
            <a:r>
              <a:rPr sz="1400" i="1" spc="15" dirty="0">
                <a:latin typeface="Arial"/>
                <a:cs typeface="Arial"/>
              </a:rPr>
              <a:t>Action </a:t>
            </a:r>
            <a:r>
              <a:rPr sz="1400" i="1" spc="-20" dirty="0">
                <a:latin typeface="Arial"/>
                <a:cs typeface="Arial"/>
              </a:rPr>
              <a:t>Theory </a:t>
            </a:r>
            <a:r>
              <a:rPr sz="1400" i="1" spc="20" dirty="0">
                <a:latin typeface="Arial"/>
                <a:cs typeface="Arial"/>
              </a:rPr>
              <a:t>of </a:t>
            </a:r>
            <a:r>
              <a:rPr sz="1400" i="1" spc="-15" dirty="0">
                <a:latin typeface="Arial"/>
                <a:cs typeface="Arial"/>
              </a:rPr>
              <a:t>Change </a:t>
            </a:r>
            <a:r>
              <a:rPr sz="1400" i="1" dirty="0">
                <a:latin typeface="Arial"/>
                <a:cs typeface="Arial"/>
              </a:rPr>
              <a:t>lecture</a:t>
            </a:r>
            <a:r>
              <a:rPr sz="1400" i="1" spc="7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slides</a:t>
            </a:r>
            <a:endParaRPr sz="1400">
              <a:latin typeface="Arial"/>
              <a:cs typeface="Arial"/>
            </a:endParaRPr>
          </a:p>
          <a:p>
            <a:pPr marL="3255010">
              <a:lnSpc>
                <a:spcPct val="100000"/>
              </a:lnSpc>
              <a:spcBef>
                <a:spcPts val="1150"/>
              </a:spcBef>
            </a:pPr>
            <a:r>
              <a:rPr sz="1100" spc="25" dirty="0">
                <a:solidFill>
                  <a:srgbClr val="FFFFFF"/>
                </a:solidFill>
                <a:latin typeface="Georgia"/>
                <a:cs typeface="Georgia"/>
              </a:rPr>
              <a:t>DEPARTMENT </a:t>
            </a:r>
            <a:r>
              <a:rPr sz="1100" spc="5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100" spc="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998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399"/>
                </a:moveTo>
                <a:lnTo>
                  <a:pt x="9143981" y="152399"/>
                </a:lnTo>
                <a:lnTo>
                  <a:pt x="914398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72128" y="6619734"/>
            <a:ext cx="1798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DEPARTMENT </a:t>
            </a:r>
            <a:r>
              <a:rPr sz="900" spc="4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84683"/>
          </a:solidFill>
        </p:spPr>
        <p:txBody>
          <a:bodyPr vert="horz" wrap="square" lIns="0" tIns="67310" rIns="0" bIns="0" rtlCol="0">
            <a:spAutoFit/>
          </a:bodyPr>
          <a:lstStyle/>
          <a:p>
            <a:pPr marL="71120" algn="ctr">
              <a:lnSpc>
                <a:spcPct val="100000"/>
              </a:lnSpc>
              <a:spcBef>
                <a:spcPts val="530"/>
              </a:spcBef>
            </a:pPr>
            <a:r>
              <a:rPr sz="3600" b="0" i="0" spc="455" dirty="0">
                <a:latin typeface="Verdana"/>
                <a:cs typeface="Verdana"/>
              </a:rPr>
              <a:t>M&amp;E </a:t>
            </a:r>
            <a:r>
              <a:rPr sz="3600" b="0" i="0" spc="70" dirty="0">
                <a:latin typeface="Verdana"/>
                <a:cs typeface="Verdana"/>
              </a:rPr>
              <a:t>Core</a:t>
            </a:r>
            <a:r>
              <a:rPr sz="3600" b="0" i="0" spc="-610" dirty="0">
                <a:latin typeface="Verdana"/>
                <a:cs typeface="Verdana"/>
              </a:rPr>
              <a:t> </a:t>
            </a:r>
            <a:r>
              <a:rPr sz="3600" b="0" i="0" spc="-5" dirty="0">
                <a:latin typeface="Verdana"/>
                <a:cs typeface="Verdana"/>
              </a:rPr>
              <a:t>Processes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0437" y="1351344"/>
            <a:ext cx="747204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development of </a:t>
            </a:r>
            <a:r>
              <a:rPr sz="2400" b="1" dirty="0">
                <a:latin typeface="Arial"/>
                <a:cs typeface="Arial"/>
              </a:rPr>
              <a:t>tools for </a:t>
            </a:r>
            <a:r>
              <a:rPr sz="2400" b="1" spc="-5" dirty="0">
                <a:latin typeface="Arial"/>
                <a:cs typeface="Arial"/>
              </a:rPr>
              <a:t>data  collection/requirements shall be guided by </a:t>
            </a:r>
            <a:r>
              <a:rPr sz="2400" b="1" dirty="0">
                <a:latin typeface="Arial"/>
                <a:cs typeface="Arial"/>
              </a:rPr>
              <a:t>the  M&amp;E </a:t>
            </a:r>
            <a:r>
              <a:rPr sz="2400" b="1" spc="-5" dirty="0">
                <a:latin typeface="Arial"/>
                <a:cs typeface="Arial"/>
              </a:rPr>
              <a:t>Plan </a:t>
            </a:r>
            <a:r>
              <a:rPr sz="2400" spc="-5" dirty="0">
                <a:latin typeface="Arial"/>
                <a:cs typeface="Arial"/>
              </a:rPr>
              <a:t>to be established per program, </a:t>
            </a:r>
            <a:r>
              <a:rPr sz="2400" spc="-30" dirty="0">
                <a:latin typeface="Arial"/>
                <a:cs typeface="Arial"/>
              </a:rPr>
              <a:t>policy, </a:t>
            </a:r>
            <a:r>
              <a:rPr sz="2400" spc="-5" dirty="0">
                <a:latin typeface="Arial"/>
                <a:cs typeface="Arial"/>
              </a:rPr>
              <a:t>and  plan.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367" y="1974182"/>
            <a:ext cx="734060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4020" marR="5080" indent="-2941955">
              <a:lnSpc>
                <a:spcPct val="100000"/>
              </a:lnSpc>
              <a:spcBef>
                <a:spcPts val="100"/>
              </a:spcBef>
            </a:pPr>
            <a:r>
              <a:rPr sz="3300" i="0" spc="-100" dirty="0">
                <a:solidFill>
                  <a:srgbClr val="000000"/>
                </a:solidFill>
                <a:latin typeface="Georgia"/>
                <a:cs typeface="Georgia"/>
              </a:rPr>
              <a:t>M&amp;E </a:t>
            </a:r>
            <a:r>
              <a:rPr sz="3300" i="0" spc="-50" dirty="0">
                <a:solidFill>
                  <a:srgbClr val="000000"/>
                </a:solidFill>
                <a:latin typeface="Georgia"/>
                <a:cs typeface="Georgia"/>
              </a:rPr>
              <a:t>SYSTEM </a:t>
            </a:r>
            <a:r>
              <a:rPr sz="3300" i="0" spc="-70" dirty="0">
                <a:solidFill>
                  <a:srgbClr val="000000"/>
                </a:solidFill>
                <a:latin typeface="Georgia"/>
                <a:cs typeface="Georgia"/>
              </a:rPr>
              <a:t>PER </a:t>
            </a:r>
            <a:r>
              <a:rPr sz="3300" i="0" spc="-120" dirty="0">
                <a:solidFill>
                  <a:srgbClr val="000000"/>
                </a:solidFill>
                <a:latin typeface="Georgia"/>
                <a:cs typeface="Georgia"/>
              </a:rPr>
              <a:t>GOVERNANCE  </a:t>
            </a:r>
            <a:r>
              <a:rPr sz="3300" i="0" spc="-95" dirty="0">
                <a:solidFill>
                  <a:srgbClr val="000000"/>
                </a:solidFill>
                <a:latin typeface="Georgia"/>
                <a:cs typeface="Georgia"/>
              </a:rPr>
              <a:t>LEVEL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31321" y="6626376"/>
            <a:ext cx="288925" cy="160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900" spc="95" dirty="0">
                <a:solidFill>
                  <a:srgbClr val="FFFFFF"/>
                </a:solidFill>
                <a:latin typeface="Georgia"/>
                <a:cs typeface="Georgia"/>
              </a:rPr>
              <a:t>31</a:t>
            </a:fld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305" y="228600"/>
            <a:ext cx="7340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4020" marR="5080" indent="-2941955">
              <a:lnSpc>
                <a:spcPct val="100000"/>
              </a:lnSpc>
              <a:spcBef>
                <a:spcPts val="100"/>
              </a:spcBef>
            </a:pPr>
            <a:r>
              <a:rPr sz="2400" i="0" spc="-100" dirty="0">
                <a:latin typeface="Georgia"/>
                <a:cs typeface="Georgia"/>
              </a:rPr>
              <a:t>M&amp;E </a:t>
            </a:r>
            <a:r>
              <a:rPr sz="2400" i="0" spc="-50" dirty="0">
                <a:latin typeface="Georgia"/>
                <a:cs typeface="Georgia"/>
              </a:rPr>
              <a:t>SYSTEM </a:t>
            </a:r>
            <a:r>
              <a:rPr sz="2400" i="0" spc="-70" dirty="0">
                <a:latin typeface="Georgia"/>
                <a:cs typeface="Georgia"/>
              </a:rPr>
              <a:t>PER </a:t>
            </a:r>
            <a:r>
              <a:rPr sz="2400" i="0" spc="-120" dirty="0">
                <a:latin typeface="Georgia"/>
                <a:cs typeface="Georgia"/>
              </a:rPr>
              <a:t>GOVERNANCE  </a:t>
            </a:r>
            <a:r>
              <a:rPr sz="2400" i="0" spc="-95" dirty="0">
                <a:latin typeface="Georgia"/>
                <a:cs typeface="Georgia"/>
              </a:rPr>
              <a:t>LEVEL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31321" y="6626376"/>
            <a:ext cx="288925" cy="160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900" spc="95" dirty="0">
                <a:solidFill>
                  <a:srgbClr val="FFFFFF"/>
                </a:solidFill>
                <a:latin typeface="Georgia"/>
                <a:cs typeface="Georgia"/>
              </a:rPr>
              <a:t>32</a:t>
            </a:fld>
            <a:endParaRPr sz="9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8791" y="1308605"/>
            <a:ext cx="78790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894715" indent="-309245" algn="just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21945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b="1" dirty="0">
                <a:latin typeface="Arial"/>
                <a:cs typeface="Arial"/>
              </a:rPr>
              <a:t>M&amp;E </a:t>
            </a:r>
            <a:r>
              <a:rPr sz="2400" b="1" spc="-5" dirty="0">
                <a:latin typeface="Arial"/>
                <a:cs typeface="Arial"/>
              </a:rPr>
              <a:t>system shall serve as an integrating  mechanism </a:t>
            </a:r>
            <a:r>
              <a:rPr sz="2400" spc="-5" dirty="0">
                <a:latin typeface="Arial"/>
                <a:cs typeface="Arial"/>
              </a:rPr>
              <a:t>across governance levels and within  operating units of 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Department.</a:t>
            </a:r>
            <a:endParaRPr sz="2400">
              <a:latin typeface="Arial"/>
              <a:cs typeface="Arial"/>
            </a:endParaRPr>
          </a:p>
          <a:p>
            <a:pPr marL="321310" marR="5080" indent="-309245">
              <a:lnSpc>
                <a:spcPct val="100000"/>
              </a:lnSpc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b="1" spc="-5" dirty="0">
                <a:latin typeface="Arial"/>
                <a:cs typeface="Arial"/>
              </a:rPr>
              <a:t>shall provide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20" dirty="0">
                <a:latin typeface="Arial"/>
                <a:cs typeface="Arial"/>
              </a:rPr>
              <a:t>DepEd’s </a:t>
            </a:r>
            <a:r>
              <a:rPr sz="2400" b="1" spc="-5" dirty="0">
                <a:latin typeface="Arial"/>
                <a:cs typeface="Arial"/>
              </a:rPr>
              <a:t>decision-makers with  evidence-based information </a:t>
            </a:r>
            <a:r>
              <a:rPr sz="2400" spc="-5" dirty="0">
                <a:latin typeface="Arial"/>
                <a:cs typeface="Arial"/>
              </a:rPr>
              <a:t>on the applicability and  feasibility of formulation and implementation of policies,  programs, projects, and </a:t>
            </a:r>
            <a:r>
              <a:rPr sz="2400" dirty="0">
                <a:latin typeface="Arial"/>
                <a:cs typeface="Arial"/>
              </a:rPr>
              <a:t>major </a:t>
            </a:r>
            <a:r>
              <a:rPr sz="2400" spc="-5" dirty="0">
                <a:latin typeface="Arial"/>
                <a:cs typeface="Arial"/>
              </a:rPr>
              <a:t>activities in the  Department.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9143981" y="914398"/>
                </a:moveTo>
                <a:lnTo>
                  <a:pt x="0" y="9143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91439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305" y="212277"/>
            <a:ext cx="7340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4020" marR="5080" indent="-2941955">
              <a:lnSpc>
                <a:spcPct val="100000"/>
              </a:lnSpc>
              <a:spcBef>
                <a:spcPts val="100"/>
              </a:spcBef>
            </a:pPr>
            <a:r>
              <a:rPr sz="2400" i="0" spc="-100" dirty="0">
                <a:latin typeface="Georgia"/>
                <a:cs typeface="Georgia"/>
              </a:rPr>
              <a:t>M&amp;E </a:t>
            </a:r>
            <a:r>
              <a:rPr sz="2400" i="0" spc="-50" dirty="0">
                <a:latin typeface="Georgia"/>
                <a:cs typeface="Georgia"/>
              </a:rPr>
              <a:t>SYSTEM </a:t>
            </a:r>
            <a:r>
              <a:rPr sz="2400" i="0" spc="-70" dirty="0">
                <a:latin typeface="Georgia"/>
                <a:cs typeface="Georgia"/>
              </a:rPr>
              <a:t>PER </a:t>
            </a:r>
            <a:r>
              <a:rPr sz="2400" i="0" spc="-120" dirty="0">
                <a:latin typeface="Georgia"/>
                <a:cs typeface="Georgia"/>
              </a:rPr>
              <a:t>GOVERNANCE  </a:t>
            </a:r>
            <a:r>
              <a:rPr sz="2400" i="0" spc="-95" dirty="0">
                <a:latin typeface="Georgia"/>
                <a:cs typeface="Georgia"/>
              </a:rPr>
              <a:t>LEVEL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110" y="1160773"/>
            <a:ext cx="3822065" cy="514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vertical integration  </a:t>
            </a:r>
            <a:r>
              <a:rPr sz="2400" spc="-5" dirty="0">
                <a:latin typeface="Arial"/>
                <a:cs typeface="Arial"/>
              </a:rPr>
              <a:t>of the </a:t>
            </a:r>
            <a:r>
              <a:rPr sz="2400" b="1" dirty="0">
                <a:latin typeface="Arial"/>
                <a:cs typeface="Arial"/>
              </a:rPr>
              <a:t>M&amp;E </a:t>
            </a:r>
            <a:r>
              <a:rPr sz="2400" b="1" spc="-5" dirty="0">
                <a:latin typeface="Arial"/>
                <a:cs typeface="Arial"/>
              </a:rPr>
              <a:t>system  across governance  levels </a:t>
            </a:r>
            <a:r>
              <a:rPr sz="2400" spc="-5" dirty="0">
                <a:latin typeface="Arial"/>
                <a:cs typeface="Arial"/>
              </a:rPr>
              <a:t>is the </a:t>
            </a:r>
            <a:r>
              <a:rPr sz="2400" dirty="0">
                <a:latin typeface="Arial"/>
                <a:cs typeface="Arial"/>
              </a:rPr>
              <a:t>systematic  </a:t>
            </a:r>
            <a:r>
              <a:rPr sz="2400" spc="-5" dirty="0">
                <a:latin typeface="Arial"/>
                <a:cs typeface="Arial"/>
              </a:rPr>
              <a:t>alignment of development  and implementation of  basic education plans,  policies, programs,  projects, </a:t>
            </a:r>
            <a:r>
              <a:rPr sz="2400" dirty="0">
                <a:latin typeface="Arial"/>
                <a:cs typeface="Arial"/>
              </a:rPr>
              <a:t>major </a:t>
            </a:r>
            <a:r>
              <a:rPr sz="2400" spc="-5" dirty="0">
                <a:latin typeface="Arial"/>
                <a:cs typeface="Arial"/>
              </a:rPr>
              <a:t>activities,  and </a:t>
            </a:r>
            <a:r>
              <a:rPr sz="2400" dirty="0">
                <a:latin typeface="Arial"/>
                <a:cs typeface="Arial"/>
              </a:rPr>
              <a:t>M&amp;E </a:t>
            </a:r>
            <a:r>
              <a:rPr sz="2400" spc="-5" dirty="0">
                <a:latin typeface="Arial"/>
                <a:cs typeface="Arial"/>
              </a:rPr>
              <a:t>processes from  national to </a:t>
            </a:r>
            <a:r>
              <a:rPr sz="2400" dirty="0">
                <a:latin typeface="Arial"/>
                <a:cs typeface="Arial"/>
              </a:rPr>
              <a:t>region, region 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school </a:t>
            </a:r>
            <a:r>
              <a:rPr sz="2400" spc="-5" dirty="0">
                <a:latin typeface="Arial"/>
                <a:cs typeface="Arial"/>
              </a:rPr>
              <a:t>division, and  </a:t>
            </a:r>
            <a:r>
              <a:rPr sz="2400" dirty="0">
                <a:latin typeface="Arial"/>
                <a:cs typeface="Arial"/>
              </a:rPr>
              <a:t>school </a:t>
            </a:r>
            <a:r>
              <a:rPr sz="2400" spc="-5" dirty="0">
                <a:latin typeface="Arial"/>
                <a:cs typeface="Arial"/>
              </a:rPr>
              <a:t>division to </a:t>
            </a:r>
            <a:r>
              <a:rPr sz="2400" dirty="0">
                <a:latin typeface="Arial"/>
                <a:cs typeface="Arial"/>
              </a:rPr>
              <a:t>school  </a:t>
            </a:r>
            <a:r>
              <a:rPr sz="2400" spc="-5" dirty="0">
                <a:latin typeface="Arial"/>
                <a:cs typeface="Arial"/>
              </a:rPr>
              <a:t>level and </a:t>
            </a:r>
            <a:r>
              <a:rPr sz="2400" dirty="0">
                <a:latin typeface="Arial"/>
                <a:cs typeface="Arial"/>
              </a:rPr>
              <a:t>vice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versa.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25839" y="1467422"/>
            <a:ext cx="3461385" cy="492759"/>
          </a:xfrm>
          <a:prstGeom prst="rect">
            <a:avLst/>
          </a:prstGeom>
          <a:solidFill>
            <a:srgbClr val="741A46"/>
          </a:solidFill>
          <a:ln w="2857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National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(Central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Office)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5839" y="2383495"/>
            <a:ext cx="3461385" cy="492759"/>
          </a:xfrm>
          <a:prstGeom prst="rect">
            <a:avLst/>
          </a:prstGeom>
          <a:solidFill>
            <a:srgbClr val="341C75"/>
          </a:solidFill>
          <a:ln w="2857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Regional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25839" y="3299568"/>
            <a:ext cx="3461385" cy="492759"/>
          </a:xfrm>
          <a:prstGeom prst="rect">
            <a:avLst/>
          </a:prstGeom>
          <a:solidFill>
            <a:srgbClr val="0B5293"/>
          </a:solidFill>
          <a:ln w="2857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Schools Division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5839" y="4215641"/>
            <a:ext cx="3461385" cy="492759"/>
          </a:xfrm>
          <a:prstGeom prst="rect">
            <a:avLst/>
          </a:prstGeom>
          <a:solidFill>
            <a:srgbClr val="124F5B"/>
          </a:solidFill>
          <a:ln w="2857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47419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76797" y="1970933"/>
            <a:ext cx="309245" cy="401955"/>
            <a:chOff x="7676797" y="1970933"/>
            <a:chExt cx="309245" cy="401955"/>
          </a:xfrm>
        </p:grpSpPr>
        <p:sp>
          <p:nvSpPr>
            <p:cNvPr id="11" name="object 11"/>
            <p:cNvSpPr/>
            <p:nvPr/>
          </p:nvSpPr>
          <p:spPr>
            <a:xfrm>
              <a:off x="7681559" y="1975696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30">
                  <a:moveTo>
                    <a:pt x="224549" y="392099"/>
                  </a:moveTo>
                  <a:lnTo>
                    <a:pt x="74849" y="392099"/>
                  </a:lnTo>
                  <a:lnTo>
                    <a:pt x="74849" y="149699"/>
                  </a:lnTo>
                  <a:lnTo>
                    <a:pt x="0" y="149699"/>
                  </a:lnTo>
                  <a:lnTo>
                    <a:pt x="149699" y="0"/>
                  </a:lnTo>
                  <a:lnTo>
                    <a:pt x="299399" y="149699"/>
                  </a:lnTo>
                  <a:lnTo>
                    <a:pt x="224549" y="149699"/>
                  </a:lnTo>
                  <a:lnTo>
                    <a:pt x="224549" y="39209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81559" y="1975696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30">
                  <a:moveTo>
                    <a:pt x="0" y="149699"/>
                  </a:moveTo>
                  <a:lnTo>
                    <a:pt x="149699" y="0"/>
                  </a:lnTo>
                  <a:lnTo>
                    <a:pt x="299399" y="149699"/>
                  </a:lnTo>
                  <a:lnTo>
                    <a:pt x="224549" y="149699"/>
                  </a:lnTo>
                  <a:lnTo>
                    <a:pt x="224549" y="392099"/>
                  </a:lnTo>
                  <a:lnTo>
                    <a:pt x="74849" y="392099"/>
                  </a:lnTo>
                  <a:lnTo>
                    <a:pt x="74849" y="149699"/>
                  </a:lnTo>
                  <a:lnTo>
                    <a:pt x="0" y="149699"/>
                  </a:lnTo>
                  <a:close/>
                </a:path>
              </a:pathLst>
            </a:custGeom>
            <a:ln w="9524">
              <a:solidFill>
                <a:srgbClr val="1F49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676797" y="2871331"/>
            <a:ext cx="309245" cy="401955"/>
            <a:chOff x="7676797" y="2871331"/>
            <a:chExt cx="309245" cy="401955"/>
          </a:xfrm>
        </p:grpSpPr>
        <p:sp>
          <p:nvSpPr>
            <p:cNvPr id="14" name="object 14"/>
            <p:cNvSpPr/>
            <p:nvPr/>
          </p:nvSpPr>
          <p:spPr>
            <a:xfrm>
              <a:off x="7681559" y="2876094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29">
                  <a:moveTo>
                    <a:pt x="224549" y="392099"/>
                  </a:moveTo>
                  <a:lnTo>
                    <a:pt x="74849" y="392099"/>
                  </a:lnTo>
                  <a:lnTo>
                    <a:pt x="74849" y="149699"/>
                  </a:lnTo>
                  <a:lnTo>
                    <a:pt x="0" y="149699"/>
                  </a:lnTo>
                  <a:lnTo>
                    <a:pt x="149699" y="0"/>
                  </a:lnTo>
                  <a:lnTo>
                    <a:pt x="299399" y="149699"/>
                  </a:lnTo>
                  <a:lnTo>
                    <a:pt x="224549" y="149699"/>
                  </a:lnTo>
                  <a:lnTo>
                    <a:pt x="224549" y="39209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81559" y="2876094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29">
                  <a:moveTo>
                    <a:pt x="0" y="149699"/>
                  </a:moveTo>
                  <a:lnTo>
                    <a:pt x="149699" y="0"/>
                  </a:lnTo>
                  <a:lnTo>
                    <a:pt x="299399" y="149699"/>
                  </a:lnTo>
                  <a:lnTo>
                    <a:pt x="224549" y="149699"/>
                  </a:lnTo>
                  <a:lnTo>
                    <a:pt x="224549" y="392099"/>
                  </a:lnTo>
                  <a:lnTo>
                    <a:pt x="74849" y="392099"/>
                  </a:lnTo>
                  <a:lnTo>
                    <a:pt x="74849" y="149699"/>
                  </a:lnTo>
                  <a:lnTo>
                    <a:pt x="0" y="149699"/>
                  </a:lnTo>
                  <a:close/>
                </a:path>
              </a:pathLst>
            </a:custGeom>
            <a:ln w="9524">
              <a:solidFill>
                <a:srgbClr val="1F49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676797" y="3803104"/>
            <a:ext cx="309245" cy="401955"/>
            <a:chOff x="7676797" y="3803104"/>
            <a:chExt cx="309245" cy="401955"/>
          </a:xfrm>
        </p:grpSpPr>
        <p:sp>
          <p:nvSpPr>
            <p:cNvPr id="17" name="object 17"/>
            <p:cNvSpPr/>
            <p:nvPr/>
          </p:nvSpPr>
          <p:spPr>
            <a:xfrm>
              <a:off x="7681559" y="3807867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29">
                  <a:moveTo>
                    <a:pt x="224549" y="392099"/>
                  </a:moveTo>
                  <a:lnTo>
                    <a:pt x="74849" y="392099"/>
                  </a:lnTo>
                  <a:lnTo>
                    <a:pt x="74849" y="149699"/>
                  </a:lnTo>
                  <a:lnTo>
                    <a:pt x="0" y="149699"/>
                  </a:lnTo>
                  <a:lnTo>
                    <a:pt x="149699" y="0"/>
                  </a:lnTo>
                  <a:lnTo>
                    <a:pt x="299399" y="149699"/>
                  </a:lnTo>
                  <a:lnTo>
                    <a:pt x="224549" y="149699"/>
                  </a:lnTo>
                  <a:lnTo>
                    <a:pt x="224549" y="39209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81559" y="3807867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29">
                  <a:moveTo>
                    <a:pt x="0" y="149699"/>
                  </a:moveTo>
                  <a:lnTo>
                    <a:pt x="149699" y="0"/>
                  </a:lnTo>
                  <a:lnTo>
                    <a:pt x="299399" y="149699"/>
                  </a:lnTo>
                  <a:lnTo>
                    <a:pt x="224549" y="149699"/>
                  </a:lnTo>
                  <a:lnTo>
                    <a:pt x="224549" y="392099"/>
                  </a:lnTo>
                  <a:lnTo>
                    <a:pt x="74849" y="392099"/>
                  </a:lnTo>
                  <a:lnTo>
                    <a:pt x="74849" y="149699"/>
                  </a:lnTo>
                  <a:lnTo>
                    <a:pt x="0" y="149699"/>
                  </a:lnTo>
                  <a:close/>
                </a:path>
              </a:pathLst>
            </a:custGeom>
            <a:ln w="9524">
              <a:solidFill>
                <a:srgbClr val="1F49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990625" y="1970945"/>
            <a:ext cx="309245" cy="401955"/>
            <a:chOff x="5990625" y="1970945"/>
            <a:chExt cx="309245" cy="401955"/>
          </a:xfrm>
        </p:grpSpPr>
        <p:sp>
          <p:nvSpPr>
            <p:cNvPr id="20" name="object 20"/>
            <p:cNvSpPr/>
            <p:nvPr/>
          </p:nvSpPr>
          <p:spPr>
            <a:xfrm>
              <a:off x="5995387" y="1975708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30">
                  <a:moveTo>
                    <a:pt x="149699" y="392099"/>
                  </a:moveTo>
                  <a:lnTo>
                    <a:pt x="0" y="242399"/>
                  </a:lnTo>
                  <a:lnTo>
                    <a:pt x="74849" y="242399"/>
                  </a:lnTo>
                  <a:lnTo>
                    <a:pt x="74849" y="0"/>
                  </a:lnTo>
                  <a:lnTo>
                    <a:pt x="224549" y="0"/>
                  </a:lnTo>
                  <a:lnTo>
                    <a:pt x="224549" y="242399"/>
                  </a:lnTo>
                  <a:lnTo>
                    <a:pt x="299399" y="242399"/>
                  </a:lnTo>
                  <a:lnTo>
                    <a:pt x="149699" y="39209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95387" y="1975708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30">
                  <a:moveTo>
                    <a:pt x="0" y="242399"/>
                  </a:moveTo>
                  <a:lnTo>
                    <a:pt x="74849" y="242399"/>
                  </a:lnTo>
                  <a:lnTo>
                    <a:pt x="74849" y="0"/>
                  </a:lnTo>
                  <a:lnTo>
                    <a:pt x="224549" y="0"/>
                  </a:lnTo>
                  <a:lnTo>
                    <a:pt x="224549" y="242399"/>
                  </a:lnTo>
                  <a:lnTo>
                    <a:pt x="299399" y="242399"/>
                  </a:lnTo>
                  <a:lnTo>
                    <a:pt x="149699" y="392099"/>
                  </a:lnTo>
                  <a:lnTo>
                    <a:pt x="0" y="242399"/>
                  </a:lnTo>
                  <a:close/>
                </a:path>
              </a:pathLst>
            </a:custGeom>
            <a:ln w="9524">
              <a:solidFill>
                <a:srgbClr val="1F49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990600" y="2887006"/>
            <a:ext cx="309245" cy="401955"/>
            <a:chOff x="5990600" y="2887006"/>
            <a:chExt cx="309245" cy="401955"/>
          </a:xfrm>
        </p:grpSpPr>
        <p:sp>
          <p:nvSpPr>
            <p:cNvPr id="23" name="object 23"/>
            <p:cNvSpPr/>
            <p:nvPr/>
          </p:nvSpPr>
          <p:spPr>
            <a:xfrm>
              <a:off x="5995363" y="2891769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29">
                  <a:moveTo>
                    <a:pt x="149699" y="392099"/>
                  </a:moveTo>
                  <a:lnTo>
                    <a:pt x="0" y="242399"/>
                  </a:lnTo>
                  <a:lnTo>
                    <a:pt x="74849" y="242399"/>
                  </a:lnTo>
                  <a:lnTo>
                    <a:pt x="74849" y="0"/>
                  </a:lnTo>
                  <a:lnTo>
                    <a:pt x="224549" y="0"/>
                  </a:lnTo>
                  <a:lnTo>
                    <a:pt x="224549" y="242399"/>
                  </a:lnTo>
                  <a:lnTo>
                    <a:pt x="299399" y="242399"/>
                  </a:lnTo>
                  <a:lnTo>
                    <a:pt x="149699" y="39209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95363" y="2891769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29">
                  <a:moveTo>
                    <a:pt x="0" y="242399"/>
                  </a:moveTo>
                  <a:lnTo>
                    <a:pt x="74849" y="242399"/>
                  </a:lnTo>
                  <a:lnTo>
                    <a:pt x="74849" y="0"/>
                  </a:lnTo>
                  <a:lnTo>
                    <a:pt x="224549" y="0"/>
                  </a:lnTo>
                  <a:lnTo>
                    <a:pt x="224549" y="242399"/>
                  </a:lnTo>
                  <a:lnTo>
                    <a:pt x="299399" y="242399"/>
                  </a:lnTo>
                  <a:lnTo>
                    <a:pt x="149699" y="392099"/>
                  </a:lnTo>
                  <a:lnTo>
                    <a:pt x="0" y="242399"/>
                  </a:lnTo>
                  <a:close/>
                </a:path>
              </a:pathLst>
            </a:custGeom>
            <a:ln w="9524">
              <a:solidFill>
                <a:srgbClr val="1F49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990600" y="3803079"/>
            <a:ext cx="309245" cy="401955"/>
            <a:chOff x="5990600" y="3803079"/>
            <a:chExt cx="309245" cy="401955"/>
          </a:xfrm>
        </p:grpSpPr>
        <p:sp>
          <p:nvSpPr>
            <p:cNvPr id="26" name="object 26"/>
            <p:cNvSpPr/>
            <p:nvPr/>
          </p:nvSpPr>
          <p:spPr>
            <a:xfrm>
              <a:off x="5995363" y="3807842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29">
                  <a:moveTo>
                    <a:pt x="149699" y="392099"/>
                  </a:moveTo>
                  <a:lnTo>
                    <a:pt x="0" y="242399"/>
                  </a:lnTo>
                  <a:lnTo>
                    <a:pt x="74849" y="242399"/>
                  </a:lnTo>
                  <a:lnTo>
                    <a:pt x="74849" y="0"/>
                  </a:lnTo>
                  <a:lnTo>
                    <a:pt x="224549" y="0"/>
                  </a:lnTo>
                  <a:lnTo>
                    <a:pt x="224549" y="242399"/>
                  </a:lnTo>
                  <a:lnTo>
                    <a:pt x="299399" y="242399"/>
                  </a:lnTo>
                  <a:lnTo>
                    <a:pt x="149699" y="392099"/>
                  </a:lnTo>
                  <a:close/>
                </a:path>
              </a:pathLst>
            </a:custGeom>
            <a:solidFill>
              <a:srgbClr val="EDE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95363" y="3807842"/>
              <a:ext cx="299720" cy="392430"/>
            </a:xfrm>
            <a:custGeom>
              <a:avLst/>
              <a:gdLst/>
              <a:ahLst/>
              <a:cxnLst/>
              <a:rect l="l" t="t" r="r" b="b"/>
              <a:pathLst>
                <a:path w="299720" h="392429">
                  <a:moveTo>
                    <a:pt x="0" y="242399"/>
                  </a:moveTo>
                  <a:lnTo>
                    <a:pt x="74849" y="242399"/>
                  </a:lnTo>
                  <a:lnTo>
                    <a:pt x="74849" y="0"/>
                  </a:lnTo>
                  <a:lnTo>
                    <a:pt x="224549" y="0"/>
                  </a:lnTo>
                  <a:lnTo>
                    <a:pt x="224549" y="242399"/>
                  </a:lnTo>
                  <a:lnTo>
                    <a:pt x="299399" y="242399"/>
                  </a:lnTo>
                  <a:lnTo>
                    <a:pt x="149699" y="392099"/>
                  </a:lnTo>
                  <a:lnTo>
                    <a:pt x="0" y="242399"/>
                  </a:lnTo>
                  <a:close/>
                </a:path>
              </a:pathLst>
            </a:custGeom>
            <a:ln w="9524">
              <a:solidFill>
                <a:srgbClr val="1F49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731321" y="6626376"/>
            <a:ext cx="288925" cy="160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900" spc="95" dirty="0">
                <a:solidFill>
                  <a:srgbClr val="FFFFFF"/>
                </a:solidFill>
                <a:latin typeface="Georgia"/>
                <a:cs typeface="Georgia"/>
              </a:rPr>
              <a:t>33</a:t>
            </a:fld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367" y="0"/>
            <a:ext cx="734060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4020" marR="5080" indent="-2941955">
              <a:lnSpc>
                <a:spcPct val="100000"/>
              </a:lnSpc>
              <a:spcBef>
                <a:spcPts val="100"/>
              </a:spcBef>
            </a:pPr>
            <a:r>
              <a:rPr sz="3300" i="0" spc="-100" dirty="0">
                <a:latin typeface="Georgia"/>
                <a:cs typeface="Georgia"/>
              </a:rPr>
              <a:t>M&amp;E </a:t>
            </a:r>
            <a:r>
              <a:rPr sz="3300" i="0" spc="-50" dirty="0">
                <a:latin typeface="Georgia"/>
                <a:cs typeface="Georgia"/>
              </a:rPr>
              <a:t>SYSTEM </a:t>
            </a:r>
            <a:r>
              <a:rPr sz="3300" i="0" spc="-70" dirty="0">
                <a:latin typeface="Georgia"/>
                <a:cs typeface="Georgia"/>
              </a:rPr>
              <a:t>PER </a:t>
            </a:r>
            <a:r>
              <a:rPr sz="3300" i="0" spc="-120" dirty="0">
                <a:latin typeface="Georgia"/>
                <a:cs typeface="Georgia"/>
              </a:rPr>
              <a:t>GOVERNANCE  </a:t>
            </a:r>
            <a:r>
              <a:rPr sz="3300" i="0" spc="-95" dirty="0">
                <a:latin typeface="Georgia"/>
                <a:cs typeface="Georgia"/>
              </a:rPr>
              <a:t>LEVEL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8791" y="1308605"/>
            <a:ext cx="776541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horizontal integration </a:t>
            </a:r>
            <a:r>
              <a:rPr sz="2400" spc="-5" dirty="0">
                <a:latin typeface="Arial"/>
                <a:cs typeface="Arial"/>
              </a:rPr>
              <a:t>of the </a:t>
            </a:r>
            <a:r>
              <a:rPr sz="2400" b="1" dirty="0">
                <a:latin typeface="Arial"/>
                <a:cs typeface="Arial"/>
              </a:rPr>
              <a:t>M&amp;E </a:t>
            </a:r>
            <a:r>
              <a:rPr sz="2400" b="1" spc="-5" dirty="0">
                <a:latin typeface="Arial"/>
                <a:cs typeface="Arial"/>
              </a:rPr>
              <a:t>system within  governance levels </a:t>
            </a:r>
            <a:r>
              <a:rPr sz="2400" dirty="0">
                <a:latin typeface="Arial"/>
                <a:cs typeface="Arial"/>
              </a:rPr>
              <a:t>shall </a:t>
            </a:r>
            <a:r>
              <a:rPr sz="2400" spc="-5" dirty="0">
                <a:latin typeface="Arial"/>
                <a:cs typeface="Arial"/>
              </a:rPr>
              <a:t>align the development and  implementation processes of basic education plans,  policies, programs, projects, </a:t>
            </a:r>
            <a:r>
              <a:rPr sz="2400" dirty="0">
                <a:latin typeface="Arial"/>
                <a:cs typeface="Arial"/>
              </a:rPr>
              <a:t>major </a:t>
            </a:r>
            <a:r>
              <a:rPr sz="2400" spc="-5" dirty="0">
                <a:latin typeface="Arial"/>
                <a:cs typeface="Arial"/>
              </a:rPr>
              <a:t>activities, and </a:t>
            </a:r>
            <a:r>
              <a:rPr sz="2400" dirty="0">
                <a:latin typeface="Arial"/>
                <a:cs typeface="Arial"/>
              </a:rPr>
              <a:t>M&amp;E  </a:t>
            </a:r>
            <a:r>
              <a:rPr sz="2400" spc="-5" dirty="0">
                <a:latin typeface="Arial"/>
                <a:cs typeface="Arial"/>
              </a:rPr>
              <a:t>processes among operating units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particular  governance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77969" y="3759592"/>
            <a:ext cx="3461385" cy="800735"/>
          </a:xfrm>
          <a:prstGeom prst="rect">
            <a:avLst/>
          </a:prstGeom>
          <a:solidFill>
            <a:srgbClr val="741A46"/>
          </a:solidFill>
          <a:ln w="2857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425450" marR="237490" indent="-183515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National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(Central</a:t>
            </a:r>
            <a:r>
              <a:rPr sz="20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Office)/  Regional/SDO/School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199" y="5436313"/>
            <a:ext cx="1729105" cy="492759"/>
          </a:xfrm>
          <a:prstGeom prst="rect">
            <a:avLst/>
          </a:prstGeom>
          <a:solidFill>
            <a:srgbClr val="741A46"/>
          </a:solidFill>
          <a:ln w="2857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Office/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6194" y="5436313"/>
            <a:ext cx="1729105" cy="492759"/>
          </a:xfrm>
          <a:prstGeom prst="rect">
            <a:avLst/>
          </a:prstGeom>
          <a:solidFill>
            <a:srgbClr val="741A46"/>
          </a:solidFill>
          <a:ln w="2857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Office/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9990" y="5436313"/>
            <a:ext cx="1729105" cy="492759"/>
          </a:xfrm>
          <a:prstGeom prst="rect">
            <a:avLst/>
          </a:prstGeom>
          <a:solidFill>
            <a:srgbClr val="741A46"/>
          </a:solidFill>
          <a:ln w="2857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Office/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23710" y="5436313"/>
            <a:ext cx="1729105" cy="492759"/>
          </a:xfrm>
          <a:prstGeom prst="rect">
            <a:avLst/>
          </a:prstGeom>
          <a:solidFill>
            <a:srgbClr val="741A46"/>
          </a:solidFill>
          <a:ln w="28574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Office/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6095" y="5682613"/>
            <a:ext cx="370205" cy="0"/>
          </a:xfrm>
          <a:custGeom>
            <a:avLst/>
            <a:gdLst/>
            <a:ahLst/>
            <a:cxnLst/>
            <a:rect l="l" t="t" r="r" b="b"/>
            <a:pathLst>
              <a:path w="370205">
                <a:moveTo>
                  <a:pt x="0" y="0"/>
                </a:moveTo>
                <a:lnTo>
                  <a:pt x="370199" y="0"/>
                </a:lnTo>
              </a:path>
            </a:pathLst>
          </a:custGeom>
          <a:ln w="38099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5091" y="5682613"/>
            <a:ext cx="474980" cy="0"/>
          </a:xfrm>
          <a:custGeom>
            <a:avLst/>
            <a:gdLst/>
            <a:ahLst/>
            <a:cxnLst/>
            <a:rect l="l" t="t" r="r" b="b"/>
            <a:pathLst>
              <a:path w="474979">
                <a:moveTo>
                  <a:pt x="0" y="0"/>
                </a:moveTo>
                <a:lnTo>
                  <a:pt x="474899" y="0"/>
                </a:lnTo>
              </a:path>
            </a:pathLst>
          </a:custGeom>
          <a:ln w="38099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88886" y="5682613"/>
            <a:ext cx="535305" cy="0"/>
          </a:xfrm>
          <a:custGeom>
            <a:avLst/>
            <a:gdLst/>
            <a:ahLst/>
            <a:cxnLst/>
            <a:rect l="l" t="t" r="r" b="b"/>
            <a:pathLst>
              <a:path w="535304">
                <a:moveTo>
                  <a:pt x="0" y="0"/>
                </a:moveTo>
                <a:lnTo>
                  <a:pt x="534898" y="0"/>
                </a:lnTo>
              </a:path>
            </a:pathLst>
          </a:custGeom>
          <a:ln w="38099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298697" y="4557615"/>
            <a:ext cx="6623050" cy="907415"/>
            <a:chOff x="1298697" y="4557615"/>
            <a:chExt cx="6623050" cy="907415"/>
          </a:xfrm>
        </p:grpSpPr>
        <p:sp>
          <p:nvSpPr>
            <p:cNvPr id="13" name="object 13"/>
            <p:cNvSpPr/>
            <p:nvPr/>
          </p:nvSpPr>
          <p:spPr>
            <a:xfrm>
              <a:off x="1317697" y="5006565"/>
              <a:ext cx="6604000" cy="0"/>
            </a:xfrm>
            <a:custGeom>
              <a:avLst/>
              <a:gdLst/>
              <a:ahLst/>
              <a:cxnLst/>
              <a:rect l="l" t="t" r="r" b="b"/>
              <a:pathLst>
                <a:path w="6604000">
                  <a:moveTo>
                    <a:pt x="0" y="0"/>
                  </a:moveTo>
                  <a:lnTo>
                    <a:pt x="6603586" y="0"/>
                  </a:lnTo>
                </a:path>
              </a:pathLst>
            </a:custGeom>
            <a:ln w="76199">
              <a:solidFill>
                <a:srgbClr val="1F49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7747" y="4576665"/>
              <a:ext cx="6572884" cy="869315"/>
            </a:xfrm>
            <a:custGeom>
              <a:avLst/>
              <a:gdLst/>
              <a:ahLst/>
              <a:cxnLst/>
              <a:rect l="l" t="t" r="r" b="b"/>
              <a:pathLst>
                <a:path w="6572884" h="869314">
                  <a:moveTo>
                    <a:pt x="0" y="429749"/>
                  </a:moveTo>
                  <a:lnTo>
                    <a:pt x="3899" y="859648"/>
                  </a:lnTo>
                </a:path>
                <a:path w="6572884" h="869314">
                  <a:moveTo>
                    <a:pt x="2218795" y="429749"/>
                  </a:moveTo>
                  <a:lnTo>
                    <a:pt x="2222695" y="859648"/>
                  </a:lnTo>
                </a:path>
                <a:path w="6572884" h="869314">
                  <a:moveTo>
                    <a:pt x="4377666" y="429749"/>
                  </a:moveTo>
                  <a:lnTo>
                    <a:pt x="4381566" y="859648"/>
                  </a:lnTo>
                </a:path>
                <a:path w="6572884" h="869314">
                  <a:moveTo>
                    <a:pt x="6568461" y="439049"/>
                  </a:moveTo>
                  <a:lnTo>
                    <a:pt x="6572361" y="868948"/>
                  </a:lnTo>
                </a:path>
                <a:path w="6572884" h="869314">
                  <a:moveTo>
                    <a:pt x="3279043" y="0"/>
                  </a:moveTo>
                  <a:lnTo>
                    <a:pt x="3282943" y="429899"/>
                  </a:lnTo>
                </a:path>
              </a:pathLst>
            </a:custGeom>
            <a:ln w="38099">
              <a:solidFill>
                <a:srgbClr val="1F49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31321" y="6626376"/>
            <a:ext cx="288925" cy="160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900" spc="95" dirty="0">
                <a:solidFill>
                  <a:srgbClr val="FFFFFF"/>
                </a:solidFill>
                <a:latin typeface="Georgia"/>
                <a:cs typeface="Georgia"/>
              </a:rPr>
              <a:t>34</a:t>
            </a:fld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98" y="228600"/>
            <a:ext cx="7340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4020" marR="5080" indent="-2941955">
              <a:lnSpc>
                <a:spcPct val="100000"/>
              </a:lnSpc>
              <a:spcBef>
                <a:spcPts val="100"/>
              </a:spcBef>
            </a:pPr>
            <a:r>
              <a:rPr sz="2400" i="0" spc="-100" dirty="0">
                <a:latin typeface="Georgia"/>
                <a:cs typeface="Georgia"/>
              </a:rPr>
              <a:t>M&amp;E </a:t>
            </a:r>
            <a:r>
              <a:rPr sz="2400" i="0" spc="-50" dirty="0">
                <a:latin typeface="Georgia"/>
                <a:cs typeface="Georgia"/>
              </a:rPr>
              <a:t>SYSTEM </a:t>
            </a:r>
            <a:r>
              <a:rPr sz="2400" i="0" spc="-70" dirty="0">
                <a:latin typeface="Georgia"/>
                <a:cs typeface="Georgia"/>
              </a:rPr>
              <a:t>PER </a:t>
            </a:r>
            <a:r>
              <a:rPr sz="2400" i="0" spc="-120" dirty="0">
                <a:latin typeface="Georgia"/>
                <a:cs typeface="Georgia"/>
              </a:rPr>
              <a:t>GOVERNANCE  </a:t>
            </a:r>
            <a:r>
              <a:rPr sz="2400" i="0" spc="-95" dirty="0">
                <a:latin typeface="Georgia"/>
                <a:cs typeface="Georgia"/>
              </a:rPr>
              <a:t>LEVEL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31321" y="6626376"/>
            <a:ext cx="288925" cy="160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900" spc="95" dirty="0">
                <a:solidFill>
                  <a:srgbClr val="FFFFFF"/>
                </a:solidFill>
                <a:latin typeface="Georgia"/>
                <a:cs typeface="Georgia"/>
              </a:rPr>
              <a:t>35</a:t>
            </a:fld>
            <a:endParaRPr sz="9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8791" y="1308605"/>
            <a:ext cx="781621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257175" indent="-309245" algn="just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21945" algn="l"/>
              </a:tabLst>
            </a:pPr>
            <a:r>
              <a:rPr sz="2400" b="1" spc="-5" dirty="0">
                <a:latin typeface="Arial"/>
                <a:cs typeface="Arial"/>
              </a:rPr>
              <a:t>BEMEF shall enable each office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come up with </a:t>
            </a:r>
            <a:r>
              <a:rPr sz="2400" b="1" dirty="0">
                <a:latin typeface="Arial"/>
                <a:cs typeface="Arial"/>
              </a:rPr>
              <a:t>a  </a:t>
            </a:r>
            <a:r>
              <a:rPr sz="2400" b="1" spc="-5" dirty="0">
                <a:latin typeface="Arial"/>
                <a:cs typeface="Arial"/>
              </a:rPr>
              <a:t>more holistic and integrated analysis </a:t>
            </a:r>
            <a:r>
              <a:rPr sz="2400" spc="-5" dirty="0">
                <a:latin typeface="Arial"/>
                <a:cs typeface="Arial"/>
              </a:rPr>
              <a:t>of their entire  governance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situation.</a:t>
            </a:r>
            <a:endParaRPr sz="2400">
              <a:latin typeface="Arial"/>
              <a:cs typeface="Arial"/>
            </a:endParaRPr>
          </a:p>
          <a:p>
            <a:pPr marL="321310" marR="5080" indent="-309245">
              <a:lnSpc>
                <a:spcPct val="100000"/>
              </a:lnSpc>
              <a:buSzPct val="75000"/>
              <a:buChar char="•"/>
              <a:tabLst>
                <a:tab pos="320675" algn="l"/>
                <a:tab pos="321945" algn="l"/>
              </a:tabLst>
            </a:pPr>
            <a:r>
              <a:rPr sz="2400" spc="-13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make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M&amp;E system </a:t>
            </a:r>
            <a:r>
              <a:rPr sz="2400" spc="-5" dirty="0">
                <a:latin typeface="Arial"/>
                <a:cs typeface="Arial"/>
              </a:rPr>
              <a:t>functional, </a:t>
            </a:r>
            <a:r>
              <a:rPr sz="2400" b="1" spc="-5" dirty="0">
                <a:latin typeface="Arial"/>
                <a:cs typeface="Arial"/>
              </a:rPr>
              <a:t>all DepEd  operating units across governance levels shall  conduct </a:t>
            </a:r>
            <a:r>
              <a:rPr sz="2400" b="1" dirty="0">
                <a:latin typeface="Arial"/>
                <a:cs typeface="Arial"/>
              </a:rPr>
              <a:t>the M&amp;E </a:t>
            </a:r>
            <a:r>
              <a:rPr sz="2400" spc="-5" dirty="0">
                <a:latin typeface="Arial"/>
                <a:cs typeface="Arial"/>
              </a:rPr>
              <a:t>of their </a:t>
            </a:r>
            <a:r>
              <a:rPr sz="2400" dirty="0">
                <a:latin typeface="Arial"/>
                <a:cs typeface="Arial"/>
              </a:rPr>
              <a:t>respective </a:t>
            </a:r>
            <a:r>
              <a:rPr sz="2400" spc="-5" dirty="0">
                <a:latin typeface="Arial"/>
                <a:cs typeface="Arial"/>
              </a:rPr>
              <a:t>basic education  plans, policies, programs, projects, and </a:t>
            </a:r>
            <a:r>
              <a:rPr sz="2400" dirty="0">
                <a:latin typeface="Arial"/>
                <a:cs typeface="Arial"/>
              </a:rPr>
              <a:t>major </a:t>
            </a:r>
            <a:r>
              <a:rPr sz="2400" spc="-5" dirty="0">
                <a:latin typeface="Arial"/>
                <a:cs typeface="Arial"/>
              </a:rPr>
              <a:t>activities  in accordance to BEMEF and </a:t>
            </a:r>
            <a:r>
              <a:rPr sz="2400" dirty="0">
                <a:latin typeface="Arial"/>
                <a:cs typeface="Arial"/>
              </a:rPr>
              <a:t>corresponding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standards.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9143981" y="990599"/>
                </a:moveTo>
                <a:lnTo>
                  <a:pt x="0" y="9905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990599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206" y="418315"/>
            <a:ext cx="842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i="0" spc="375" dirty="0">
                <a:latin typeface="Verdana"/>
                <a:cs typeface="Verdana"/>
              </a:rPr>
              <a:t>M&amp;E</a:t>
            </a:r>
            <a:r>
              <a:rPr sz="3000" b="0" i="0" spc="-75" dirty="0">
                <a:latin typeface="Verdana"/>
                <a:cs typeface="Verdana"/>
              </a:rPr>
              <a:t> </a:t>
            </a:r>
            <a:r>
              <a:rPr sz="3000" b="0" i="0" spc="245" dirty="0">
                <a:latin typeface="Verdana"/>
                <a:cs typeface="Verdana"/>
              </a:rPr>
              <a:t>SYSTEM</a:t>
            </a:r>
            <a:r>
              <a:rPr sz="3000" b="0" i="0" spc="-75" dirty="0">
                <a:latin typeface="Verdana"/>
                <a:cs typeface="Verdana"/>
              </a:rPr>
              <a:t> </a:t>
            </a:r>
            <a:r>
              <a:rPr sz="3000" b="0" i="0" spc="229" dirty="0">
                <a:latin typeface="Verdana"/>
                <a:cs typeface="Verdana"/>
              </a:rPr>
              <a:t>PER</a:t>
            </a:r>
            <a:r>
              <a:rPr sz="3000" b="0" i="0" spc="-70" dirty="0">
                <a:latin typeface="Verdana"/>
                <a:cs typeface="Verdana"/>
              </a:rPr>
              <a:t> </a:t>
            </a:r>
            <a:r>
              <a:rPr sz="3000" b="0" i="0" spc="220" dirty="0">
                <a:latin typeface="Verdana"/>
                <a:cs typeface="Verdana"/>
              </a:rPr>
              <a:t>GOVERNANCE</a:t>
            </a:r>
            <a:r>
              <a:rPr sz="3000" b="0" i="0" spc="-75" dirty="0">
                <a:latin typeface="Verdana"/>
                <a:cs typeface="Verdana"/>
              </a:rPr>
              <a:t> </a:t>
            </a:r>
            <a:r>
              <a:rPr sz="3000" b="0" i="0" spc="305" dirty="0">
                <a:latin typeface="Verdana"/>
                <a:cs typeface="Verdana"/>
              </a:rPr>
              <a:t>LEVEL</a:t>
            </a:r>
            <a:endParaRPr sz="3000">
              <a:latin typeface="Verdana"/>
              <a:cs typeface="Verdan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9841" y="1340639"/>
          <a:ext cx="8992235" cy="4961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3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8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44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M&amp;E</a:t>
                      </a:r>
                      <a:r>
                        <a:rPr sz="23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2654">
                <a:tc>
                  <a:txBody>
                    <a:bodyPr/>
                    <a:lstStyle/>
                    <a:p>
                      <a:pPr marL="66040" marR="1016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300" b="1" spc="-5" dirty="0">
                          <a:latin typeface="Arial"/>
                          <a:cs typeface="Arial"/>
                        </a:rPr>
                        <a:t>National 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M&amp;E</a:t>
                      </a:r>
                      <a:r>
                        <a:rPr sz="23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system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tc>
                  <a:txBody>
                    <a:bodyPr/>
                    <a:lstStyle/>
                    <a:p>
                      <a:pPr marL="409575" indent="-482600" algn="just">
                        <a:lnSpc>
                          <a:spcPct val="100000"/>
                        </a:lnSpc>
                        <a:spcBef>
                          <a:spcPts val="204"/>
                        </a:spcBef>
                        <a:buClr>
                          <a:srgbClr val="5B9AD4"/>
                        </a:buClr>
                        <a:buFont typeface="DejaVu Sans"/>
                        <a:buChar char="❑"/>
                        <a:tabLst>
                          <a:tab pos="409575" algn="l"/>
                        </a:tabLst>
                      </a:pPr>
                      <a:r>
                        <a:rPr sz="2300" b="1" spc="-5" dirty="0">
                          <a:latin typeface="Arial"/>
                          <a:cs typeface="Arial"/>
                        </a:rPr>
                        <a:t>defines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scope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of DepEd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M&amp;E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system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408940" marR="220345" indent="-482600" algn="just">
                        <a:lnSpc>
                          <a:spcPct val="100000"/>
                        </a:lnSpc>
                        <a:buClr>
                          <a:srgbClr val="5B9AD4"/>
                        </a:buClr>
                        <a:buFont typeface="AoyagiKouzanFontT"/>
                        <a:buChar char="❑"/>
                        <a:tabLst>
                          <a:tab pos="409575" algn="l"/>
                        </a:tabLst>
                      </a:pPr>
                      <a:r>
                        <a:rPr sz="2300" spc="-5" dirty="0">
                          <a:latin typeface="Arial"/>
                          <a:cs typeface="Arial"/>
                        </a:rPr>
                        <a:t>includes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continuous review and enhancements  of performance indicators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ensure that  needs of all learners are</a:t>
                      </a:r>
                      <a:r>
                        <a:rPr sz="2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addressed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319">
                <a:tc>
                  <a:txBody>
                    <a:bodyPr/>
                    <a:lstStyle/>
                    <a:p>
                      <a:pPr marL="66040" marR="1016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300" b="1" spc="-5" dirty="0">
                          <a:latin typeface="Arial"/>
                          <a:cs typeface="Arial"/>
                        </a:rPr>
                        <a:t>Regional 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M&amp;E</a:t>
                      </a:r>
                      <a:r>
                        <a:rPr sz="23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system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351790" marR="357505" indent="-425450">
                        <a:lnSpc>
                          <a:spcPct val="100000"/>
                        </a:lnSpc>
                        <a:spcBef>
                          <a:spcPts val="204"/>
                        </a:spcBef>
                        <a:buClr>
                          <a:srgbClr val="5B9AD4"/>
                        </a:buClr>
                        <a:buFont typeface="AoyagiKouzanFontT"/>
                        <a:buChar char="❑"/>
                        <a:tabLst>
                          <a:tab pos="352425" algn="l"/>
                        </a:tabLst>
                      </a:pPr>
                      <a:r>
                        <a:rPr sz="2300" spc="-5" dirty="0">
                          <a:latin typeface="Arial"/>
                          <a:cs typeface="Arial"/>
                        </a:rPr>
                        <a:t>ensures the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effective, efficient, and inclusive  implementation of all education policies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&amp; 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programs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and achievement of desired</a:t>
                      </a:r>
                      <a:r>
                        <a:rPr sz="23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outcomes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351790" marR="342265" indent="-425450">
                        <a:lnSpc>
                          <a:spcPct val="100000"/>
                        </a:lnSpc>
                        <a:buClr>
                          <a:srgbClr val="5B9AD4"/>
                        </a:buClr>
                        <a:buFont typeface="AoyagiKouzanFontT"/>
                        <a:buChar char="❑"/>
                        <a:tabLst>
                          <a:tab pos="352425" algn="l"/>
                        </a:tabLst>
                      </a:pPr>
                      <a:r>
                        <a:rPr sz="2300" spc="-5" dirty="0">
                          <a:latin typeface="Arial"/>
                          <a:cs typeface="Arial"/>
                        </a:rPr>
                        <a:t>provides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policy makers and implementers  with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timely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and appropriate </a:t>
                      </a:r>
                      <a:r>
                        <a:rPr sz="2300" b="1" dirty="0">
                          <a:latin typeface="Arial"/>
                          <a:cs typeface="Arial"/>
                        </a:rPr>
                        <a:t>feedback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on the  implementation of DepEd policies, programs, and  delivery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systems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516" y="1189647"/>
            <a:ext cx="8902700" cy="5547995"/>
            <a:chOff x="154516" y="1189647"/>
            <a:chExt cx="8902700" cy="5547995"/>
          </a:xfrm>
        </p:grpSpPr>
        <p:sp>
          <p:nvSpPr>
            <p:cNvPr id="3" name="object 3"/>
            <p:cNvSpPr/>
            <p:nvPr/>
          </p:nvSpPr>
          <p:spPr>
            <a:xfrm>
              <a:off x="160866" y="1681521"/>
              <a:ext cx="8890000" cy="5049520"/>
            </a:xfrm>
            <a:custGeom>
              <a:avLst/>
              <a:gdLst/>
              <a:ahLst/>
              <a:cxnLst/>
              <a:rect l="l" t="t" r="r" b="b"/>
              <a:pathLst>
                <a:path w="8890000" h="5049520">
                  <a:moveTo>
                    <a:pt x="0" y="5049439"/>
                  </a:moveTo>
                  <a:lnTo>
                    <a:pt x="8889990" y="5049439"/>
                  </a:lnTo>
                  <a:lnTo>
                    <a:pt x="8889990" y="0"/>
                  </a:lnTo>
                  <a:lnTo>
                    <a:pt x="0" y="0"/>
                  </a:lnTo>
                  <a:lnTo>
                    <a:pt x="0" y="5049439"/>
                  </a:lnTo>
                  <a:close/>
                </a:path>
              </a:pathLst>
            </a:custGeom>
            <a:solidFill>
              <a:srgbClr val="E8EB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0866" y="1195997"/>
              <a:ext cx="8890000" cy="485775"/>
            </a:xfrm>
            <a:custGeom>
              <a:avLst/>
              <a:gdLst/>
              <a:ahLst/>
              <a:cxnLst/>
              <a:rect l="l" t="t" r="r" b="b"/>
              <a:pathLst>
                <a:path w="8890000" h="485775">
                  <a:moveTo>
                    <a:pt x="8889990" y="485524"/>
                  </a:moveTo>
                  <a:lnTo>
                    <a:pt x="0" y="485524"/>
                  </a:lnTo>
                  <a:lnTo>
                    <a:pt x="0" y="0"/>
                  </a:lnTo>
                  <a:lnTo>
                    <a:pt x="8889990" y="0"/>
                  </a:lnTo>
                  <a:lnTo>
                    <a:pt x="8889990" y="48552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858" y="1681530"/>
              <a:ext cx="8890000" cy="2039620"/>
            </a:xfrm>
            <a:custGeom>
              <a:avLst/>
              <a:gdLst/>
              <a:ahLst/>
              <a:cxnLst/>
              <a:rect l="l" t="t" r="r" b="b"/>
              <a:pathLst>
                <a:path w="8890000" h="2039620">
                  <a:moveTo>
                    <a:pt x="8889987" y="0"/>
                  </a:moveTo>
                  <a:lnTo>
                    <a:pt x="1891423" y="0"/>
                  </a:lnTo>
                  <a:lnTo>
                    <a:pt x="0" y="0"/>
                  </a:lnTo>
                  <a:lnTo>
                    <a:pt x="0" y="2039188"/>
                  </a:lnTo>
                  <a:lnTo>
                    <a:pt x="1891423" y="2039188"/>
                  </a:lnTo>
                  <a:lnTo>
                    <a:pt x="8889987" y="2039188"/>
                  </a:lnTo>
                  <a:lnTo>
                    <a:pt x="8889987" y="0"/>
                  </a:lnTo>
                  <a:close/>
                </a:path>
              </a:pathLst>
            </a:custGeom>
            <a:solidFill>
              <a:srgbClr val="CDD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116" y="1191247"/>
              <a:ext cx="8899525" cy="5544820"/>
            </a:xfrm>
            <a:custGeom>
              <a:avLst/>
              <a:gdLst/>
              <a:ahLst/>
              <a:cxnLst/>
              <a:rect l="l" t="t" r="r" b="b"/>
              <a:pathLst>
                <a:path w="8899525" h="5544820">
                  <a:moveTo>
                    <a:pt x="4749" y="0"/>
                  </a:moveTo>
                  <a:lnTo>
                    <a:pt x="4749" y="5544463"/>
                  </a:lnTo>
                </a:path>
                <a:path w="8899525" h="5544820">
                  <a:moveTo>
                    <a:pt x="1896171" y="485524"/>
                  </a:moveTo>
                  <a:lnTo>
                    <a:pt x="1896171" y="5544463"/>
                  </a:lnTo>
                </a:path>
                <a:path w="8899525" h="5544820">
                  <a:moveTo>
                    <a:pt x="8894740" y="0"/>
                  </a:moveTo>
                  <a:lnTo>
                    <a:pt x="8894740" y="5544463"/>
                  </a:lnTo>
                </a:path>
                <a:path w="8899525" h="5544820">
                  <a:moveTo>
                    <a:pt x="0" y="4749"/>
                  </a:moveTo>
                  <a:lnTo>
                    <a:pt x="8899490" y="474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116" y="1681521"/>
              <a:ext cx="8899525" cy="0"/>
            </a:xfrm>
            <a:custGeom>
              <a:avLst/>
              <a:gdLst/>
              <a:ahLst/>
              <a:cxnLst/>
              <a:rect l="l" t="t" r="r" b="b"/>
              <a:pathLst>
                <a:path w="8899525">
                  <a:moveTo>
                    <a:pt x="0" y="0"/>
                  </a:moveTo>
                  <a:lnTo>
                    <a:pt x="889949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116" y="3720717"/>
              <a:ext cx="8899525" cy="3010535"/>
            </a:xfrm>
            <a:custGeom>
              <a:avLst/>
              <a:gdLst/>
              <a:ahLst/>
              <a:cxnLst/>
              <a:rect l="l" t="t" r="r" b="b"/>
              <a:pathLst>
                <a:path w="8899525" h="3010534">
                  <a:moveTo>
                    <a:pt x="0" y="0"/>
                  </a:moveTo>
                  <a:lnTo>
                    <a:pt x="8899490" y="0"/>
                  </a:lnTo>
                </a:path>
                <a:path w="8899525" h="3010534">
                  <a:moveTo>
                    <a:pt x="0" y="3010243"/>
                  </a:moveTo>
                  <a:lnTo>
                    <a:pt x="8899490" y="3010243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04758" y="1210980"/>
            <a:ext cx="1600835" cy="33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b="1" dirty="0">
                <a:solidFill>
                  <a:srgbClr val="FFFFFF"/>
                </a:solidFill>
                <a:latin typeface="Arial"/>
                <a:cs typeface="Arial"/>
              </a:rPr>
              <a:t>M&amp;E</a:t>
            </a:r>
            <a:r>
              <a:rPr sz="20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b="1" spc="-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841" y="1696507"/>
            <a:ext cx="1688464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50" b="1" spc="-5" dirty="0">
                <a:latin typeface="Arial"/>
                <a:cs typeface="Arial"/>
              </a:rPr>
              <a:t>School  Division</a:t>
            </a:r>
            <a:r>
              <a:rPr sz="2050" b="1" spc="-95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M&amp;E  </a:t>
            </a:r>
            <a:r>
              <a:rPr sz="2050" b="1" spc="-5" dirty="0">
                <a:latin typeface="Arial"/>
                <a:cs typeface="Arial"/>
              </a:rPr>
              <a:t>system</a:t>
            </a:r>
            <a:endParaRPr sz="2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6140" y="1696507"/>
            <a:ext cx="6805295" cy="189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990" marR="5080" indent="-415925">
              <a:lnSpc>
                <a:spcPct val="100000"/>
              </a:lnSpc>
              <a:spcBef>
                <a:spcPts val="100"/>
              </a:spcBef>
              <a:buClr>
                <a:srgbClr val="5B9AD4"/>
              </a:buClr>
              <a:buFont typeface="AoyagiKouzanFontT"/>
              <a:buChar char="❑"/>
              <a:tabLst>
                <a:tab pos="428625" algn="l"/>
              </a:tabLst>
            </a:pPr>
            <a:r>
              <a:rPr sz="2050" spc="-5" dirty="0">
                <a:latin typeface="Arial"/>
                <a:cs typeface="Arial"/>
              </a:rPr>
              <a:t>focuses on determining </a:t>
            </a:r>
            <a:r>
              <a:rPr sz="2050" b="1" spc="-5" dirty="0">
                <a:latin typeface="Arial"/>
                <a:cs typeface="Arial"/>
              </a:rPr>
              <a:t>effectiveness and  inclusiveness of schools </a:t>
            </a:r>
            <a:r>
              <a:rPr sz="2050" spc="-5" dirty="0">
                <a:latin typeface="Arial"/>
                <a:cs typeface="Arial"/>
              </a:rPr>
              <a:t>in providing basic education  </a:t>
            </a:r>
            <a:r>
              <a:rPr sz="2050" dirty="0">
                <a:latin typeface="Arial"/>
                <a:cs typeface="Arial"/>
              </a:rPr>
              <a:t>services</a:t>
            </a:r>
            <a:endParaRPr sz="2050">
              <a:latin typeface="Arial"/>
              <a:cs typeface="Arial"/>
            </a:endParaRPr>
          </a:p>
          <a:p>
            <a:pPr marL="427990" marR="176530" indent="-415925">
              <a:lnSpc>
                <a:spcPct val="100000"/>
              </a:lnSpc>
              <a:buClr>
                <a:srgbClr val="5B9AD4"/>
              </a:buClr>
              <a:buFont typeface="AoyagiKouzanFontT"/>
              <a:buChar char="❑"/>
              <a:tabLst>
                <a:tab pos="428625" algn="l"/>
              </a:tabLst>
            </a:pPr>
            <a:r>
              <a:rPr sz="2050" dirty="0">
                <a:latin typeface="Arial"/>
                <a:cs typeface="Arial"/>
              </a:rPr>
              <a:t>serves </a:t>
            </a:r>
            <a:r>
              <a:rPr sz="2050" spc="-5" dirty="0">
                <a:latin typeface="Arial"/>
                <a:cs typeface="Arial"/>
              </a:rPr>
              <a:t>as </a:t>
            </a:r>
            <a:r>
              <a:rPr sz="2050" dirty="0">
                <a:latin typeface="Arial"/>
                <a:cs typeface="Arial"/>
              </a:rPr>
              <a:t>a </a:t>
            </a:r>
            <a:r>
              <a:rPr sz="2050" b="1" spc="-5" dirty="0">
                <a:latin typeface="Arial"/>
                <a:cs typeface="Arial"/>
              </a:rPr>
              <a:t>mechanism </a:t>
            </a:r>
            <a:r>
              <a:rPr sz="2050" b="1" dirty="0">
                <a:latin typeface="Arial"/>
                <a:cs typeface="Arial"/>
              </a:rPr>
              <a:t>for </a:t>
            </a:r>
            <a:r>
              <a:rPr sz="2050" b="1" spc="-5" dirty="0">
                <a:latin typeface="Arial"/>
                <a:cs typeface="Arial"/>
              </a:rPr>
              <a:t>reflection on </a:t>
            </a:r>
            <a:r>
              <a:rPr sz="2050" b="1" dirty="0">
                <a:latin typeface="Arial"/>
                <a:cs typeface="Arial"/>
              </a:rPr>
              <a:t>the </a:t>
            </a:r>
            <a:r>
              <a:rPr sz="2050" b="1" spc="-20" dirty="0">
                <a:latin typeface="Arial"/>
                <a:cs typeface="Arial"/>
              </a:rPr>
              <a:t>SDO’s  </a:t>
            </a:r>
            <a:r>
              <a:rPr sz="2050" b="1" spc="-5" dirty="0">
                <a:latin typeface="Arial"/>
                <a:cs typeface="Arial"/>
              </a:rPr>
              <a:t>capacity </a:t>
            </a:r>
            <a:r>
              <a:rPr sz="2050" spc="-5" dirty="0">
                <a:latin typeface="Arial"/>
                <a:cs typeface="Arial"/>
              </a:rPr>
              <a:t>to provide timely and needs-based basic  education </a:t>
            </a:r>
            <a:r>
              <a:rPr sz="2050" dirty="0">
                <a:latin typeface="Arial"/>
                <a:cs typeface="Arial"/>
              </a:rPr>
              <a:t>support services </a:t>
            </a:r>
            <a:r>
              <a:rPr sz="2050" spc="-5" dirty="0">
                <a:latin typeface="Arial"/>
                <a:cs typeface="Arial"/>
              </a:rPr>
              <a:t>to</a:t>
            </a:r>
            <a:r>
              <a:rPr sz="2050" spc="-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schools</a:t>
            </a:r>
            <a:endParaRPr sz="2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841" y="3735701"/>
            <a:ext cx="154114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50" b="1" spc="-5" dirty="0">
                <a:latin typeface="Arial"/>
                <a:cs typeface="Arial"/>
              </a:rPr>
              <a:t>School</a:t>
            </a:r>
            <a:r>
              <a:rPr sz="2050" b="1" spc="-105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M&amp;E  </a:t>
            </a:r>
            <a:r>
              <a:rPr sz="2050" b="1" spc="-5" dirty="0">
                <a:latin typeface="Arial"/>
                <a:cs typeface="Arial"/>
              </a:rPr>
              <a:t>system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140" y="3735701"/>
            <a:ext cx="6924040" cy="2837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100"/>
              </a:spcBef>
              <a:buClr>
                <a:srgbClr val="5B9AD4"/>
              </a:buClr>
              <a:buFont typeface="AoyagiKouzanFontT"/>
              <a:buChar char="❑"/>
              <a:tabLst>
                <a:tab pos="485140" algn="l"/>
                <a:tab pos="485775" algn="l"/>
              </a:tabLst>
            </a:pPr>
            <a:r>
              <a:rPr sz="2050" dirty="0">
                <a:latin typeface="Arial"/>
                <a:cs typeface="Arial"/>
              </a:rPr>
              <a:t>makes </a:t>
            </a:r>
            <a:r>
              <a:rPr sz="2050" b="1" dirty="0">
                <a:latin typeface="Arial"/>
                <a:cs typeface="Arial"/>
              </a:rPr>
              <a:t>teaching </a:t>
            </a:r>
            <a:r>
              <a:rPr sz="2050" b="1" spc="-5" dirty="0">
                <a:latin typeface="Arial"/>
                <a:cs typeface="Arial"/>
              </a:rPr>
              <a:t>and learning process</a:t>
            </a:r>
            <a:r>
              <a:rPr sz="2050" b="1" spc="-50" dirty="0">
                <a:latin typeface="Arial"/>
                <a:cs typeface="Arial"/>
              </a:rPr>
              <a:t> </a:t>
            </a:r>
            <a:r>
              <a:rPr sz="2050" b="1" spc="-5" dirty="0">
                <a:latin typeface="Arial"/>
                <a:cs typeface="Arial"/>
              </a:rPr>
              <a:t>more</a:t>
            </a:r>
            <a:endParaRPr sz="2050">
              <a:latin typeface="Arial"/>
              <a:cs typeface="Arial"/>
            </a:endParaRPr>
          </a:p>
          <a:p>
            <a:pPr marL="485140" marR="6350">
              <a:lnSpc>
                <a:spcPct val="100000"/>
              </a:lnSpc>
            </a:pPr>
            <a:r>
              <a:rPr sz="2050" b="1" spc="-5" dirty="0">
                <a:latin typeface="Arial"/>
                <a:cs typeface="Arial"/>
              </a:rPr>
              <a:t>learner-centered </a:t>
            </a:r>
            <a:r>
              <a:rPr sz="2050" spc="-5" dirty="0">
                <a:latin typeface="Arial"/>
                <a:cs typeface="Arial"/>
              </a:rPr>
              <a:t>and </a:t>
            </a:r>
            <a:r>
              <a:rPr sz="2050" dirty="0">
                <a:latin typeface="Arial"/>
                <a:cs typeface="Arial"/>
              </a:rPr>
              <a:t>school-based management more  </a:t>
            </a:r>
            <a:r>
              <a:rPr sz="2050" spc="-10" dirty="0">
                <a:latin typeface="Arial"/>
                <a:cs typeface="Arial"/>
              </a:rPr>
              <a:t>effective </a:t>
            </a:r>
            <a:r>
              <a:rPr sz="2050" spc="-5" dirty="0">
                <a:latin typeface="Arial"/>
                <a:cs typeface="Arial"/>
              </a:rPr>
              <a:t>and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spc="-5" dirty="0">
                <a:latin typeface="Arial"/>
                <a:cs typeface="Arial"/>
              </a:rPr>
              <a:t>inclusive</a:t>
            </a:r>
            <a:endParaRPr sz="2050">
              <a:latin typeface="Arial"/>
              <a:cs typeface="Arial"/>
            </a:endParaRPr>
          </a:p>
          <a:p>
            <a:pPr marL="485140" marR="622935" indent="-473075">
              <a:lnSpc>
                <a:spcPct val="100000"/>
              </a:lnSpc>
              <a:buClr>
                <a:srgbClr val="5B9AD4"/>
              </a:buClr>
              <a:buFont typeface="AoyagiKouzanFontT"/>
              <a:buChar char="❑"/>
              <a:tabLst>
                <a:tab pos="485140" algn="l"/>
                <a:tab pos="485775" algn="l"/>
              </a:tabLst>
            </a:pPr>
            <a:r>
              <a:rPr sz="2050" spc="-5" dirty="0">
                <a:latin typeface="Arial"/>
                <a:cs typeface="Arial"/>
              </a:rPr>
              <a:t>provides the </a:t>
            </a:r>
            <a:r>
              <a:rPr sz="2050" b="1" spc="-5" dirty="0">
                <a:latin typeface="Arial"/>
                <a:cs typeface="Arial"/>
              </a:rPr>
              <a:t>platform </a:t>
            </a:r>
            <a:r>
              <a:rPr sz="2050" b="1" dirty="0">
                <a:latin typeface="Arial"/>
                <a:cs typeface="Arial"/>
              </a:rPr>
              <a:t>for </a:t>
            </a:r>
            <a:r>
              <a:rPr sz="2050" b="1" spc="-5" dirty="0">
                <a:latin typeface="Arial"/>
                <a:cs typeface="Arial"/>
              </a:rPr>
              <a:t>shared governance </a:t>
            </a:r>
            <a:r>
              <a:rPr sz="2050" spc="-5" dirty="0">
                <a:latin typeface="Arial"/>
                <a:cs typeface="Arial"/>
              </a:rPr>
              <a:t>in  developing, implementing, and </a:t>
            </a:r>
            <a:r>
              <a:rPr sz="2050" dirty="0">
                <a:latin typeface="Arial"/>
                <a:cs typeface="Arial"/>
              </a:rPr>
              <a:t>sustaining </a:t>
            </a:r>
            <a:r>
              <a:rPr sz="2050" spc="-10" dirty="0">
                <a:latin typeface="Arial"/>
                <a:cs typeface="Arial"/>
              </a:rPr>
              <a:t>effective  </a:t>
            </a:r>
            <a:r>
              <a:rPr sz="2050" spc="-5" dirty="0">
                <a:latin typeface="Arial"/>
                <a:cs typeface="Arial"/>
              </a:rPr>
              <a:t>inclusive</a:t>
            </a:r>
            <a:r>
              <a:rPr sz="2050" spc="-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schools</a:t>
            </a:r>
            <a:endParaRPr sz="2050">
              <a:latin typeface="Arial"/>
              <a:cs typeface="Arial"/>
            </a:endParaRPr>
          </a:p>
          <a:p>
            <a:pPr marL="485140" marR="5080" indent="-473075" algn="just">
              <a:lnSpc>
                <a:spcPct val="100000"/>
              </a:lnSpc>
              <a:buClr>
                <a:srgbClr val="5B9AD4"/>
              </a:buClr>
              <a:buFont typeface="AoyagiKouzanFontT"/>
              <a:buChar char="❑"/>
              <a:tabLst>
                <a:tab pos="485775" algn="l"/>
              </a:tabLst>
            </a:pPr>
            <a:r>
              <a:rPr sz="2050" spc="-5" dirty="0">
                <a:latin typeface="Arial"/>
                <a:cs typeface="Arial"/>
              </a:rPr>
              <a:t>provides </a:t>
            </a:r>
            <a:r>
              <a:rPr sz="2050" b="1" spc="-5" dirty="0">
                <a:latin typeface="Arial"/>
                <a:cs typeface="Arial"/>
              </a:rPr>
              <a:t>school heads, </a:t>
            </a:r>
            <a:r>
              <a:rPr sz="2050" b="1" dirty="0">
                <a:latin typeface="Arial"/>
                <a:cs typeface="Arial"/>
              </a:rPr>
              <a:t>teachers, </a:t>
            </a:r>
            <a:r>
              <a:rPr sz="2050" b="1" spc="-5" dirty="0">
                <a:latin typeface="Arial"/>
                <a:cs typeface="Arial"/>
              </a:rPr>
              <a:t>non-teaching staff,  and communities with critical insights, lessons, and  </a:t>
            </a:r>
            <a:r>
              <a:rPr sz="2050" b="1" dirty="0">
                <a:latin typeface="Arial"/>
                <a:cs typeface="Arial"/>
              </a:rPr>
              <a:t>timely </a:t>
            </a:r>
            <a:r>
              <a:rPr sz="2050" b="1" spc="-5" dirty="0">
                <a:latin typeface="Arial"/>
                <a:cs typeface="Arial"/>
              </a:rPr>
              <a:t>information </a:t>
            </a:r>
            <a:r>
              <a:rPr sz="2050" spc="-5" dirty="0">
                <a:latin typeface="Arial"/>
                <a:cs typeface="Arial"/>
              </a:rPr>
              <a:t>on the performance of all</a:t>
            </a:r>
            <a:r>
              <a:rPr sz="2050" spc="-30" dirty="0">
                <a:latin typeface="Arial"/>
                <a:cs typeface="Arial"/>
              </a:rPr>
              <a:t> </a:t>
            </a:r>
            <a:r>
              <a:rPr sz="2050" spc="-5" dirty="0">
                <a:latin typeface="Arial"/>
                <a:cs typeface="Arial"/>
              </a:rPr>
              <a:t>learners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9143981" y="990599"/>
                </a:moveTo>
                <a:lnTo>
                  <a:pt x="0" y="9905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990599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52206" y="418315"/>
            <a:ext cx="842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i="0" spc="375" dirty="0">
                <a:latin typeface="Verdana"/>
                <a:cs typeface="Verdana"/>
              </a:rPr>
              <a:t>M&amp;E</a:t>
            </a:r>
            <a:r>
              <a:rPr sz="3000" b="0" i="0" spc="-75" dirty="0">
                <a:latin typeface="Verdana"/>
                <a:cs typeface="Verdana"/>
              </a:rPr>
              <a:t> </a:t>
            </a:r>
            <a:r>
              <a:rPr sz="3000" b="0" i="0" spc="245" dirty="0">
                <a:latin typeface="Verdana"/>
                <a:cs typeface="Verdana"/>
              </a:rPr>
              <a:t>SYSTEM</a:t>
            </a:r>
            <a:r>
              <a:rPr sz="3000" b="0" i="0" spc="-75" dirty="0">
                <a:latin typeface="Verdana"/>
                <a:cs typeface="Verdana"/>
              </a:rPr>
              <a:t> </a:t>
            </a:r>
            <a:r>
              <a:rPr sz="3000" b="0" i="0" spc="229" dirty="0">
                <a:latin typeface="Verdana"/>
                <a:cs typeface="Verdana"/>
              </a:rPr>
              <a:t>PER</a:t>
            </a:r>
            <a:r>
              <a:rPr sz="3000" b="0" i="0" spc="-70" dirty="0">
                <a:latin typeface="Verdana"/>
                <a:cs typeface="Verdana"/>
              </a:rPr>
              <a:t> </a:t>
            </a:r>
            <a:r>
              <a:rPr sz="3000" b="0" i="0" spc="220" dirty="0">
                <a:latin typeface="Verdana"/>
                <a:cs typeface="Verdana"/>
              </a:rPr>
              <a:t>GOVERNANCE</a:t>
            </a:r>
            <a:r>
              <a:rPr sz="3000" b="0" i="0" spc="-75" dirty="0">
                <a:latin typeface="Verdana"/>
                <a:cs typeface="Verdana"/>
              </a:rPr>
              <a:t> </a:t>
            </a:r>
            <a:r>
              <a:rPr sz="3000" b="0" i="0" spc="305" dirty="0">
                <a:latin typeface="Verdana"/>
                <a:cs typeface="Verdana"/>
              </a:rPr>
              <a:t>LEVEL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9143981" y="990597"/>
                </a:moveTo>
                <a:lnTo>
                  <a:pt x="0" y="990597"/>
                </a:lnTo>
                <a:lnTo>
                  <a:pt x="0" y="0"/>
                </a:lnTo>
                <a:lnTo>
                  <a:pt x="9143981" y="0"/>
                </a:lnTo>
                <a:lnTo>
                  <a:pt x="9143981" y="990597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8864" y="0"/>
            <a:ext cx="73983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4340" marR="5080" indent="-2962275">
              <a:lnSpc>
                <a:spcPct val="100000"/>
              </a:lnSpc>
              <a:spcBef>
                <a:spcPts val="100"/>
              </a:spcBef>
            </a:pPr>
            <a:r>
              <a:rPr sz="3200" b="0" i="0" spc="400" dirty="0">
                <a:latin typeface="Verdana"/>
                <a:cs typeface="Verdana"/>
              </a:rPr>
              <a:t>M&amp;E</a:t>
            </a:r>
            <a:r>
              <a:rPr sz="3200" b="0" i="0" spc="-710" dirty="0">
                <a:latin typeface="Verdana"/>
                <a:cs typeface="Verdana"/>
              </a:rPr>
              <a:t> </a:t>
            </a:r>
            <a:r>
              <a:rPr sz="3200" b="0" i="0" spc="260" dirty="0">
                <a:latin typeface="Verdana"/>
                <a:cs typeface="Verdana"/>
              </a:rPr>
              <a:t>SYSTEM </a:t>
            </a:r>
            <a:r>
              <a:rPr sz="3200" b="0" i="0" spc="245" dirty="0">
                <a:latin typeface="Verdana"/>
                <a:cs typeface="Verdana"/>
              </a:rPr>
              <a:t>PER </a:t>
            </a:r>
            <a:r>
              <a:rPr sz="3200" b="0" i="0" spc="229" dirty="0">
                <a:latin typeface="Verdana"/>
                <a:cs typeface="Verdana"/>
              </a:rPr>
              <a:t>GOVERNANCE  </a:t>
            </a:r>
            <a:r>
              <a:rPr sz="3200" b="0" i="0" spc="330" dirty="0">
                <a:latin typeface="Verdana"/>
                <a:cs typeface="Verdana"/>
              </a:rPr>
              <a:t>LEVEL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9784" y="6466748"/>
            <a:ext cx="307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78787"/>
                </a:solidFill>
                <a:latin typeface="Carlito"/>
                <a:cs typeface="Carlito"/>
              </a:rPr>
              <a:t>38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873" y="1172043"/>
            <a:ext cx="5022215" cy="439420"/>
          </a:xfrm>
          <a:prstGeom prst="rect">
            <a:avLst/>
          </a:prstGeom>
          <a:solidFill>
            <a:srgbClr val="E9D1D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04"/>
              </a:lnSpc>
            </a:pPr>
            <a:r>
              <a:rPr sz="3200" b="1" spc="-75" dirty="0">
                <a:latin typeface="Georgia"/>
                <a:cs typeface="Georgia"/>
              </a:rPr>
              <a:t>SDO </a:t>
            </a:r>
            <a:r>
              <a:rPr sz="3200" b="1" spc="-100" dirty="0">
                <a:latin typeface="Georgia"/>
                <a:cs typeface="Georgia"/>
              </a:rPr>
              <a:t>M&amp;E </a:t>
            </a:r>
            <a:r>
              <a:rPr sz="3200" b="1" spc="65" dirty="0">
                <a:latin typeface="Georgia"/>
                <a:cs typeface="Georgia"/>
              </a:rPr>
              <a:t>System</a:t>
            </a:r>
            <a:r>
              <a:rPr sz="3200" b="1" spc="210" dirty="0">
                <a:latin typeface="Georgia"/>
                <a:cs typeface="Georgia"/>
              </a:rPr>
              <a:t> </a:t>
            </a:r>
            <a:r>
              <a:rPr sz="3200" b="1" spc="-30" dirty="0">
                <a:latin typeface="Georgia"/>
                <a:cs typeface="Georgia"/>
              </a:rPr>
              <a:t>shall: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19" y="1826033"/>
            <a:ext cx="7879715" cy="318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100"/>
              </a:spcBef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Establish </a:t>
            </a:r>
            <a:r>
              <a:rPr sz="2300" dirty="0">
                <a:latin typeface="Arial"/>
                <a:cs typeface="Arial"/>
              </a:rPr>
              <a:t>a results-based M&amp;E </a:t>
            </a:r>
            <a:r>
              <a:rPr sz="2300" spc="-5" dirty="0">
                <a:latin typeface="Arial"/>
                <a:cs typeface="Arial"/>
              </a:rPr>
              <a:t>at the </a:t>
            </a:r>
            <a:r>
              <a:rPr sz="2300" dirty="0">
                <a:latin typeface="Arial"/>
                <a:cs typeface="Arial"/>
              </a:rPr>
              <a:t>school </a:t>
            </a:r>
            <a:r>
              <a:rPr sz="2300" spc="-5" dirty="0">
                <a:latin typeface="Arial"/>
                <a:cs typeface="Arial"/>
              </a:rPr>
              <a:t>division</a:t>
            </a:r>
            <a:r>
              <a:rPr sz="2300" spc="-114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level;</a:t>
            </a:r>
            <a:endParaRPr sz="2300" dirty="0">
              <a:latin typeface="Arial"/>
              <a:cs typeface="Arial"/>
            </a:endParaRPr>
          </a:p>
          <a:p>
            <a:pPr marL="342900" marR="445134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Strengthen the link of </a:t>
            </a:r>
            <a:r>
              <a:rPr sz="2300" dirty="0">
                <a:latin typeface="Arial"/>
                <a:cs typeface="Arial"/>
              </a:rPr>
              <a:t>M&amp;E systems </a:t>
            </a:r>
            <a:r>
              <a:rPr sz="2300" spc="-5" dirty="0">
                <a:latin typeface="Arial"/>
                <a:cs typeface="Arial"/>
              </a:rPr>
              <a:t>between SDO and  </a:t>
            </a:r>
            <a:r>
              <a:rPr sz="2300" dirty="0">
                <a:latin typeface="Arial"/>
                <a:cs typeface="Arial"/>
              </a:rPr>
              <a:t>schools;</a:t>
            </a:r>
          </a:p>
          <a:p>
            <a:pPr marL="342900" marR="22225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Ensure the integration of </a:t>
            </a:r>
            <a:r>
              <a:rPr sz="2300" dirty="0">
                <a:latin typeface="Arial"/>
                <a:cs typeface="Arial"/>
              </a:rPr>
              <a:t>M&amp;E </a:t>
            </a:r>
            <a:r>
              <a:rPr sz="2300" spc="-5" dirty="0">
                <a:latin typeface="Arial"/>
                <a:cs typeface="Arial"/>
              </a:rPr>
              <a:t>initiatives of SDO operating  units;</a:t>
            </a:r>
            <a:endParaRPr sz="2300" dirty="0">
              <a:latin typeface="Arial"/>
              <a:cs typeface="Arial"/>
            </a:endParaRPr>
          </a:p>
          <a:p>
            <a:pPr marL="342900" marR="876935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dirty="0">
                <a:latin typeface="Arial"/>
                <a:cs typeface="Arial"/>
              </a:rPr>
              <a:t>Monitor </a:t>
            </a:r>
            <a:r>
              <a:rPr sz="2300" spc="-5" dirty="0">
                <a:latin typeface="Arial"/>
                <a:cs typeface="Arial"/>
              </a:rPr>
              <a:t>the </a:t>
            </a:r>
            <a:r>
              <a:rPr sz="2300" spc="-10" dirty="0">
                <a:latin typeface="Arial"/>
                <a:cs typeface="Arial"/>
              </a:rPr>
              <a:t>effective </a:t>
            </a:r>
            <a:r>
              <a:rPr sz="2300" spc="-5" dirty="0">
                <a:latin typeface="Arial"/>
                <a:cs typeface="Arial"/>
              </a:rPr>
              <a:t>and </a:t>
            </a:r>
            <a:r>
              <a:rPr sz="2300" spc="-10" dirty="0">
                <a:latin typeface="Arial"/>
                <a:cs typeface="Arial"/>
              </a:rPr>
              <a:t>efficient </a:t>
            </a:r>
            <a:r>
              <a:rPr sz="2300" spc="-5" dirty="0">
                <a:latin typeface="Arial"/>
                <a:cs typeface="Arial"/>
              </a:rPr>
              <a:t>implementation of  education policies and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programs;</a:t>
            </a:r>
            <a:endParaRPr sz="2300" dirty="0">
              <a:latin typeface="Arial"/>
              <a:cs typeface="Arial"/>
            </a:endParaRPr>
          </a:p>
          <a:p>
            <a:pPr marL="342900" marR="1480185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Ensure that </a:t>
            </a:r>
            <a:r>
              <a:rPr sz="2300" dirty="0">
                <a:latin typeface="Arial"/>
                <a:cs typeface="Arial"/>
              </a:rPr>
              <a:t>M&amp;E standards </a:t>
            </a:r>
            <a:r>
              <a:rPr sz="2300" spc="-5" dirty="0">
                <a:latin typeface="Arial"/>
                <a:cs typeface="Arial"/>
              </a:rPr>
              <a:t>and processes</a:t>
            </a:r>
            <a:r>
              <a:rPr sz="2300" spc="-10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are  implemented at the SDO and </a:t>
            </a:r>
            <a:r>
              <a:rPr sz="2300" dirty="0">
                <a:latin typeface="Arial"/>
                <a:cs typeface="Arial"/>
              </a:rPr>
              <a:t>school</a:t>
            </a:r>
            <a:r>
              <a:rPr sz="2300" spc="-5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levels;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9143981" y="990597"/>
                </a:moveTo>
                <a:lnTo>
                  <a:pt x="0" y="990597"/>
                </a:lnTo>
                <a:lnTo>
                  <a:pt x="0" y="0"/>
                </a:lnTo>
                <a:lnTo>
                  <a:pt x="9143981" y="0"/>
                </a:lnTo>
                <a:lnTo>
                  <a:pt x="9143981" y="990597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8864" y="0"/>
            <a:ext cx="73983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4340" marR="5080" indent="-2962275">
              <a:lnSpc>
                <a:spcPct val="100000"/>
              </a:lnSpc>
              <a:spcBef>
                <a:spcPts val="100"/>
              </a:spcBef>
            </a:pPr>
            <a:r>
              <a:rPr sz="3200" b="0" i="0" spc="400" dirty="0">
                <a:latin typeface="Verdana"/>
                <a:cs typeface="Verdana"/>
              </a:rPr>
              <a:t>M&amp;E</a:t>
            </a:r>
            <a:r>
              <a:rPr sz="3200" b="0" i="0" spc="-710" dirty="0">
                <a:latin typeface="Verdana"/>
                <a:cs typeface="Verdana"/>
              </a:rPr>
              <a:t> </a:t>
            </a:r>
            <a:r>
              <a:rPr sz="3200" b="0" i="0" spc="260" dirty="0">
                <a:latin typeface="Verdana"/>
                <a:cs typeface="Verdana"/>
              </a:rPr>
              <a:t>SYSTEM </a:t>
            </a:r>
            <a:r>
              <a:rPr sz="3200" b="0" i="0" spc="245" dirty="0">
                <a:latin typeface="Verdana"/>
                <a:cs typeface="Verdana"/>
              </a:rPr>
              <a:t>PER </a:t>
            </a:r>
            <a:r>
              <a:rPr sz="3200" b="0" i="0" spc="229" dirty="0">
                <a:latin typeface="Verdana"/>
                <a:cs typeface="Verdana"/>
              </a:rPr>
              <a:t>GOVERNANCE  </a:t>
            </a:r>
            <a:r>
              <a:rPr sz="3200" b="0" i="0" spc="330" dirty="0">
                <a:latin typeface="Verdana"/>
                <a:cs typeface="Verdana"/>
              </a:rPr>
              <a:t>LEVEL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9784" y="6466748"/>
            <a:ext cx="307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78787"/>
                </a:solidFill>
                <a:latin typeface="Carlito"/>
                <a:cs typeface="Carlito"/>
              </a:rPr>
              <a:t>39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873" y="1172043"/>
            <a:ext cx="5022215" cy="439420"/>
          </a:xfrm>
          <a:prstGeom prst="rect">
            <a:avLst/>
          </a:prstGeom>
          <a:solidFill>
            <a:srgbClr val="E9D1D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04"/>
              </a:lnSpc>
            </a:pPr>
            <a:r>
              <a:rPr sz="3200" b="1" spc="-75" dirty="0">
                <a:latin typeface="Georgia"/>
                <a:cs typeface="Georgia"/>
              </a:rPr>
              <a:t>SDO </a:t>
            </a:r>
            <a:r>
              <a:rPr sz="3200" b="1" spc="-100" dirty="0">
                <a:latin typeface="Georgia"/>
                <a:cs typeface="Georgia"/>
              </a:rPr>
              <a:t>M&amp;E </a:t>
            </a:r>
            <a:r>
              <a:rPr sz="3200" b="1" spc="65" dirty="0">
                <a:latin typeface="Georgia"/>
                <a:cs typeface="Georgia"/>
              </a:rPr>
              <a:t>System</a:t>
            </a:r>
            <a:r>
              <a:rPr sz="3200" b="1" spc="210" dirty="0">
                <a:latin typeface="Georgia"/>
                <a:cs typeface="Georgia"/>
              </a:rPr>
              <a:t> </a:t>
            </a:r>
            <a:r>
              <a:rPr sz="3200" b="1" spc="-30" dirty="0">
                <a:latin typeface="Georgia"/>
                <a:cs typeface="Georgia"/>
              </a:rPr>
              <a:t>shall: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19" y="1826033"/>
            <a:ext cx="7671434" cy="423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132080" indent="-330835">
              <a:lnSpc>
                <a:spcPct val="100000"/>
              </a:lnSpc>
              <a:spcBef>
                <a:spcPts val="100"/>
              </a:spcBef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Facilitate exchange of information, practices, insights,  lessons and issues between and among operating units  and external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stakeholders;</a:t>
            </a:r>
            <a:endParaRPr sz="2300">
              <a:latin typeface="Arial"/>
              <a:cs typeface="Arial"/>
            </a:endParaRPr>
          </a:p>
          <a:p>
            <a:pPr marL="342900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Provide feedback to RO on the SDO </a:t>
            </a:r>
            <a:r>
              <a:rPr sz="2300" dirty="0">
                <a:latin typeface="Arial"/>
                <a:cs typeface="Arial"/>
              </a:rPr>
              <a:t>M&amp;E</a:t>
            </a:r>
            <a:r>
              <a:rPr sz="2300" spc="-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results;</a:t>
            </a:r>
            <a:endParaRPr sz="2300">
              <a:latin typeface="Arial"/>
              <a:cs typeface="Arial"/>
            </a:endParaRPr>
          </a:p>
          <a:p>
            <a:pPr marL="342900" marR="5080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Ensure the integration of </a:t>
            </a:r>
            <a:r>
              <a:rPr sz="2300" dirty="0">
                <a:latin typeface="Arial"/>
                <a:cs typeface="Arial"/>
              </a:rPr>
              <a:t>M&amp;E results </a:t>
            </a:r>
            <a:r>
              <a:rPr sz="2300" spc="-5" dirty="0">
                <a:latin typeface="Arial"/>
                <a:cs typeface="Arial"/>
              </a:rPr>
              <a:t>in developing local  education plans and programs, and in implementing  national education policies and </a:t>
            </a:r>
            <a:r>
              <a:rPr sz="2300" dirty="0">
                <a:latin typeface="Arial"/>
                <a:cs typeface="Arial"/>
              </a:rPr>
              <a:t>systems </a:t>
            </a:r>
            <a:r>
              <a:rPr sz="2300" spc="-5" dirty="0">
                <a:latin typeface="Arial"/>
                <a:cs typeface="Arial"/>
              </a:rPr>
              <a:t>both at the SDO  and </a:t>
            </a:r>
            <a:r>
              <a:rPr sz="2300" dirty="0">
                <a:latin typeface="Arial"/>
                <a:cs typeface="Arial"/>
              </a:rPr>
              <a:t>school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levels;</a:t>
            </a:r>
            <a:endParaRPr sz="2300">
              <a:latin typeface="Arial"/>
              <a:cs typeface="Arial"/>
            </a:endParaRPr>
          </a:p>
          <a:p>
            <a:pPr marL="342900" marR="527050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Provide </a:t>
            </a:r>
            <a:r>
              <a:rPr sz="2300" dirty="0">
                <a:latin typeface="Arial"/>
                <a:cs typeface="Arial"/>
              </a:rPr>
              <a:t>M&amp;E </a:t>
            </a:r>
            <a:r>
              <a:rPr sz="2300" spc="-5" dirty="0">
                <a:latin typeface="Arial"/>
                <a:cs typeface="Arial"/>
              </a:rPr>
              <a:t>technical </a:t>
            </a:r>
            <a:r>
              <a:rPr sz="2300" dirty="0">
                <a:latin typeface="Arial"/>
                <a:cs typeface="Arial"/>
              </a:rPr>
              <a:t>support </a:t>
            </a:r>
            <a:r>
              <a:rPr sz="2300" spc="-5" dirty="0">
                <a:latin typeface="Arial"/>
                <a:cs typeface="Arial"/>
              </a:rPr>
              <a:t>and </a:t>
            </a:r>
            <a:r>
              <a:rPr sz="2300" dirty="0">
                <a:latin typeface="Arial"/>
                <a:cs typeface="Arial"/>
              </a:rPr>
              <a:t>capacity</a:t>
            </a:r>
            <a:r>
              <a:rPr sz="2300" spc="-11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building  intervention to </a:t>
            </a:r>
            <a:r>
              <a:rPr sz="2300" dirty="0">
                <a:latin typeface="Arial"/>
                <a:cs typeface="Arial"/>
              </a:rPr>
              <a:t>schools;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and</a:t>
            </a:r>
            <a:endParaRPr sz="2300">
              <a:latin typeface="Arial"/>
              <a:cs typeface="Arial"/>
            </a:endParaRPr>
          </a:p>
          <a:p>
            <a:pPr marL="342900" marR="555625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Link </a:t>
            </a:r>
            <a:r>
              <a:rPr sz="2300" dirty="0">
                <a:latin typeface="Arial"/>
                <a:cs typeface="Arial"/>
              </a:rPr>
              <a:t>M&amp;E results </a:t>
            </a:r>
            <a:r>
              <a:rPr sz="2300" spc="-5" dirty="0">
                <a:latin typeface="Arial"/>
                <a:cs typeface="Arial"/>
              </a:rPr>
              <a:t>to the organizational and individual  performance.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465" y="114340"/>
            <a:ext cx="6320155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i="0" spc="5" dirty="0">
                <a:latin typeface="Georgia"/>
                <a:cs typeface="Georgia"/>
              </a:rPr>
              <a:t>Theory </a:t>
            </a:r>
            <a:r>
              <a:rPr sz="4050" i="0" spc="-55" dirty="0">
                <a:latin typeface="Georgia"/>
                <a:cs typeface="Georgia"/>
              </a:rPr>
              <a:t>of </a:t>
            </a:r>
            <a:r>
              <a:rPr sz="4050" i="0" spc="5" dirty="0">
                <a:latin typeface="Georgia"/>
                <a:cs typeface="Georgia"/>
              </a:rPr>
              <a:t>Change</a:t>
            </a:r>
            <a:r>
              <a:rPr sz="4050" i="0" spc="40" dirty="0">
                <a:latin typeface="Georgia"/>
                <a:cs typeface="Georgia"/>
              </a:rPr>
              <a:t> </a:t>
            </a:r>
            <a:r>
              <a:rPr sz="4050" i="0" spc="-185" dirty="0">
                <a:latin typeface="Georgia"/>
                <a:cs typeface="Georgia"/>
              </a:rPr>
              <a:t>(ToC)</a:t>
            </a:r>
            <a:endParaRPr sz="40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2243" y="2001884"/>
            <a:ext cx="8052047" cy="3229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5041" y="6249018"/>
            <a:ext cx="5604510" cy="5530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400" spc="10" dirty="0">
                <a:latin typeface="FreeSans"/>
                <a:cs typeface="FreeSans"/>
              </a:rPr>
              <a:t>Source: </a:t>
            </a:r>
            <a:r>
              <a:rPr sz="1400" i="1" spc="-10" dirty="0">
                <a:latin typeface="Arial"/>
                <a:cs typeface="Arial"/>
              </a:rPr>
              <a:t>Innovations </a:t>
            </a:r>
            <a:r>
              <a:rPr sz="1400" i="1" spc="10" dirty="0">
                <a:latin typeface="Arial"/>
                <a:cs typeface="Arial"/>
              </a:rPr>
              <a:t>for </a:t>
            </a:r>
            <a:r>
              <a:rPr sz="1400" i="1" spc="-15" dirty="0">
                <a:latin typeface="Arial"/>
                <a:cs typeface="Arial"/>
              </a:rPr>
              <a:t>Poverty </a:t>
            </a:r>
            <a:r>
              <a:rPr sz="1400" i="1" spc="15" dirty="0">
                <a:latin typeface="Arial"/>
                <a:cs typeface="Arial"/>
              </a:rPr>
              <a:t>Action </a:t>
            </a:r>
            <a:r>
              <a:rPr sz="1400" i="1" spc="-20" dirty="0">
                <a:latin typeface="Arial"/>
                <a:cs typeface="Arial"/>
              </a:rPr>
              <a:t>Theory </a:t>
            </a:r>
            <a:r>
              <a:rPr sz="1400" i="1" spc="20" dirty="0">
                <a:latin typeface="Arial"/>
                <a:cs typeface="Arial"/>
              </a:rPr>
              <a:t>of </a:t>
            </a:r>
            <a:r>
              <a:rPr sz="1400" i="1" spc="-15" dirty="0">
                <a:latin typeface="Arial"/>
                <a:cs typeface="Arial"/>
              </a:rPr>
              <a:t>Change </a:t>
            </a:r>
            <a:r>
              <a:rPr sz="1400" i="1" dirty="0">
                <a:latin typeface="Arial"/>
                <a:cs typeface="Arial"/>
              </a:rPr>
              <a:t>lecture</a:t>
            </a:r>
            <a:r>
              <a:rPr sz="1400" i="1" spc="7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slides</a:t>
            </a:r>
            <a:endParaRPr sz="1400">
              <a:latin typeface="Arial"/>
              <a:cs typeface="Arial"/>
            </a:endParaRPr>
          </a:p>
          <a:p>
            <a:pPr marL="3255010">
              <a:lnSpc>
                <a:spcPct val="100000"/>
              </a:lnSpc>
              <a:spcBef>
                <a:spcPts val="1150"/>
              </a:spcBef>
            </a:pPr>
            <a:r>
              <a:rPr sz="1100" spc="25" dirty="0">
                <a:solidFill>
                  <a:srgbClr val="FFFFFF"/>
                </a:solidFill>
                <a:latin typeface="Georgia"/>
                <a:cs typeface="Georgia"/>
              </a:rPr>
              <a:t>DEPARTMENT </a:t>
            </a:r>
            <a:r>
              <a:rPr sz="1100" spc="5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100" spc="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9143981" y="990597"/>
                </a:moveTo>
                <a:lnTo>
                  <a:pt x="0" y="990597"/>
                </a:lnTo>
                <a:lnTo>
                  <a:pt x="0" y="0"/>
                </a:lnTo>
                <a:lnTo>
                  <a:pt x="9143981" y="0"/>
                </a:lnTo>
                <a:lnTo>
                  <a:pt x="9143981" y="990597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8864" y="0"/>
            <a:ext cx="73983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4340" marR="5080" indent="-2962275">
              <a:lnSpc>
                <a:spcPct val="100000"/>
              </a:lnSpc>
              <a:spcBef>
                <a:spcPts val="100"/>
              </a:spcBef>
            </a:pPr>
            <a:r>
              <a:rPr sz="3200" b="0" i="0" spc="400" dirty="0">
                <a:latin typeface="Verdana"/>
                <a:cs typeface="Verdana"/>
              </a:rPr>
              <a:t>M&amp;E</a:t>
            </a:r>
            <a:r>
              <a:rPr sz="3200" b="0" i="0" spc="-710" dirty="0">
                <a:latin typeface="Verdana"/>
                <a:cs typeface="Verdana"/>
              </a:rPr>
              <a:t> </a:t>
            </a:r>
            <a:r>
              <a:rPr sz="3200" b="0" i="0" spc="260" dirty="0">
                <a:latin typeface="Verdana"/>
                <a:cs typeface="Verdana"/>
              </a:rPr>
              <a:t>SYSTEM </a:t>
            </a:r>
            <a:r>
              <a:rPr sz="3200" b="0" i="0" spc="245" dirty="0">
                <a:latin typeface="Verdana"/>
                <a:cs typeface="Verdana"/>
              </a:rPr>
              <a:t>PER </a:t>
            </a:r>
            <a:r>
              <a:rPr sz="3200" b="0" i="0" spc="229" dirty="0">
                <a:latin typeface="Verdana"/>
                <a:cs typeface="Verdana"/>
              </a:rPr>
              <a:t>GOVERNANCE  </a:t>
            </a:r>
            <a:r>
              <a:rPr sz="3200" b="0" i="0" spc="330" dirty="0">
                <a:latin typeface="Verdana"/>
                <a:cs typeface="Verdana"/>
              </a:rPr>
              <a:t>LEVEL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9784" y="6466748"/>
            <a:ext cx="307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78787"/>
                </a:solidFill>
                <a:latin typeface="Carlito"/>
                <a:cs typeface="Carlito"/>
              </a:rPr>
              <a:t>40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873" y="1172043"/>
            <a:ext cx="5534025" cy="43942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04"/>
              </a:lnSpc>
            </a:pPr>
            <a:r>
              <a:rPr sz="3200" b="1" spc="5" dirty="0">
                <a:latin typeface="Georgia"/>
                <a:cs typeface="Georgia"/>
              </a:rPr>
              <a:t>School </a:t>
            </a:r>
            <a:r>
              <a:rPr sz="3200" b="1" spc="-100" dirty="0">
                <a:latin typeface="Georgia"/>
                <a:cs typeface="Georgia"/>
              </a:rPr>
              <a:t>M&amp;E </a:t>
            </a:r>
            <a:r>
              <a:rPr sz="3200" b="1" spc="65" dirty="0">
                <a:latin typeface="Georgia"/>
                <a:cs typeface="Georgia"/>
              </a:rPr>
              <a:t>System</a:t>
            </a:r>
            <a:r>
              <a:rPr sz="3200" b="1" spc="140" dirty="0">
                <a:latin typeface="Georgia"/>
                <a:cs typeface="Georgia"/>
              </a:rPr>
              <a:t> </a:t>
            </a:r>
            <a:r>
              <a:rPr sz="3200" b="1" spc="-30" dirty="0">
                <a:latin typeface="Georgia"/>
                <a:cs typeface="Georgia"/>
              </a:rPr>
              <a:t>shall: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19" y="1826033"/>
            <a:ext cx="7802880" cy="318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39750" indent="-330835">
              <a:lnSpc>
                <a:spcPct val="100000"/>
              </a:lnSpc>
              <a:spcBef>
                <a:spcPts val="100"/>
              </a:spcBef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Ensure the periodic </a:t>
            </a:r>
            <a:r>
              <a:rPr sz="2300" dirty="0">
                <a:latin typeface="Arial"/>
                <a:cs typeface="Arial"/>
              </a:rPr>
              <a:t>conduct </a:t>
            </a:r>
            <a:r>
              <a:rPr sz="2300" spc="-5" dirty="0">
                <a:latin typeface="Arial"/>
                <a:cs typeface="Arial"/>
              </a:rPr>
              <a:t>of </a:t>
            </a:r>
            <a:r>
              <a:rPr sz="2300" dirty="0">
                <a:latin typeface="Arial"/>
                <a:cs typeface="Arial"/>
              </a:rPr>
              <a:t>M&amp;E </a:t>
            </a:r>
            <a:r>
              <a:rPr sz="2300" spc="-5" dirty="0">
                <a:latin typeface="Arial"/>
                <a:cs typeface="Arial"/>
              </a:rPr>
              <a:t>in all </a:t>
            </a:r>
            <a:r>
              <a:rPr sz="2300" dirty="0">
                <a:latin typeface="Arial"/>
                <a:cs typeface="Arial"/>
              </a:rPr>
              <a:t>school  </a:t>
            </a:r>
            <a:r>
              <a:rPr sz="2300" spc="-5" dirty="0">
                <a:latin typeface="Arial"/>
                <a:cs typeface="Arial"/>
              </a:rPr>
              <a:t>operations and processes in accordance with existing  </a:t>
            </a:r>
            <a:r>
              <a:rPr sz="2300" dirty="0">
                <a:latin typeface="Arial"/>
                <a:cs typeface="Arial"/>
              </a:rPr>
              <a:t>standards;</a:t>
            </a:r>
            <a:endParaRPr sz="2300">
              <a:latin typeface="Arial"/>
              <a:cs typeface="Arial"/>
            </a:endParaRPr>
          </a:p>
          <a:p>
            <a:pPr marL="342900" marR="5080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20" dirty="0">
                <a:latin typeface="Arial"/>
                <a:cs typeface="Arial"/>
              </a:rPr>
              <a:t>Track </a:t>
            </a:r>
            <a:r>
              <a:rPr sz="2300" spc="-5" dirty="0">
                <a:latin typeface="Arial"/>
                <a:cs typeface="Arial"/>
              </a:rPr>
              <a:t>operational bottlenecks and issues to update,  </a:t>
            </a:r>
            <a:r>
              <a:rPr sz="2300" dirty="0">
                <a:latin typeface="Arial"/>
                <a:cs typeface="Arial"/>
              </a:rPr>
              <a:t>calibrate, </a:t>
            </a:r>
            <a:r>
              <a:rPr sz="2300" spc="-5" dirty="0">
                <a:latin typeface="Arial"/>
                <a:cs typeface="Arial"/>
              </a:rPr>
              <a:t>and </a:t>
            </a:r>
            <a:r>
              <a:rPr sz="2300" spc="-10" dirty="0">
                <a:latin typeface="Arial"/>
                <a:cs typeface="Arial"/>
              </a:rPr>
              <a:t>differentiate </a:t>
            </a:r>
            <a:r>
              <a:rPr sz="2300" dirty="0">
                <a:latin typeface="Arial"/>
                <a:cs typeface="Arial"/>
              </a:rPr>
              <a:t>response </a:t>
            </a:r>
            <a:r>
              <a:rPr sz="2300" spc="-5" dirty="0">
                <a:latin typeface="Arial"/>
                <a:cs typeface="Arial"/>
              </a:rPr>
              <a:t>every </a:t>
            </a:r>
            <a:r>
              <a:rPr sz="2300" dirty="0">
                <a:latin typeface="Arial"/>
                <a:cs typeface="Arial"/>
              </a:rPr>
              <a:t>school year  </a:t>
            </a:r>
            <a:r>
              <a:rPr sz="2300" spc="-5" dirty="0">
                <a:latin typeface="Arial"/>
                <a:cs typeface="Arial"/>
              </a:rPr>
              <a:t>and </a:t>
            </a:r>
            <a:r>
              <a:rPr sz="2300" dirty="0">
                <a:latin typeface="Arial"/>
                <a:cs typeface="Arial"/>
              </a:rPr>
              <a:t>regularly </a:t>
            </a:r>
            <a:r>
              <a:rPr sz="2300" spc="-5" dirty="0">
                <a:latin typeface="Arial"/>
                <a:cs typeface="Arial"/>
              </a:rPr>
              <a:t>examine and </a:t>
            </a:r>
            <a:r>
              <a:rPr sz="2300" dirty="0">
                <a:latin typeface="Arial"/>
                <a:cs typeface="Arial"/>
              </a:rPr>
              <a:t>customize </a:t>
            </a:r>
            <a:r>
              <a:rPr sz="2300" spc="-5" dirty="0">
                <a:latin typeface="Arial"/>
                <a:cs typeface="Arial"/>
              </a:rPr>
              <a:t>teaching</a:t>
            </a:r>
            <a:r>
              <a:rPr sz="2300" spc="-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strategies;</a:t>
            </a:r>
            <a:endParaRPr sz="2300">
              <a:latin typeface="Arial"/>
              <a:cs typeface="Arial"/>
            </a:endParaRPr>
          </a:p>
          <a:p>
            <a:pPr marL="342900" marR="386715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Formalize interface between and among </a:t>
            </a:r>
            <a:r>
              <a:rPr sz="2300" dirty="0">
                <a:latin typeface="Arial"/>
                <a:cs typeface="Arial"/>
              </a:rPr>
              <a:t>school </a:t>
            </a:r>
            <a:r>
              <a:rPr sz="2300" spc="-5" dirty="0">
                <a:latin typeface="Arial"/>
                <a:cs typeface="Arial"/>
              </a:rPr>
              <a:t>head,  teachers, and non-teaching </a:t>
            </a:r>
            <a:r>
              <a:rPr sz="2300" spc="-10" dirty="0">
                <a:latin typeface="Arial"/>
                <a:cs typeface="Arial"/>
              </a:rPr>
              <a:t>staff </a:t>
            </a:r>
            <a:r>
              <a:rPr sz="2300" spc="-5" dirty="0">
                <a:latin typeface="Arial"/>
                <a:cs typeface="Arial"/>
              </a:rPr>
              <a:t>to discuss operational  issues and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challenges;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9143981" y="990597"/>
                </a:moveTo>
                <a:lnTo>
                  <a:pt x="0" y="990597"/>
                </a:lnTo>
                <a:lnTo>
                  <a:pt x="0" y="0"/>
                </a:lnTo>
                <a:lnTo>
                  <a:pt x="9143981" y="0"/>
                </a:lnTo>
                <a:lnTo>
                  <a:pt x="9143981" y="990597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8864" y="0"/>
            <a:ext cx="73983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4340" marR="5080" indent="-2962275">
              <a:lnSpc>
                <a:spcPct val="100000"/>
              </a:lnSpc>
              <a:spcBef>
                <a:spcPts val="100"/>
              </a:spcBef>
            </a:pPr>
            <a:r>
              <a:rPr sz="3200" b="0" i="0" spc="400" dirty="0">
                <a:latin typeface="Verdana"/>
                <a:cs typeface="Verdana"/>
              </a:rPr>
              <a:t>M&amp;E</a:t>
            </a:r>
            <a:r>
              <a:rPr sz="3200" b="0" i="0" spc="-710" dirty="0">
                <a:latin typeface="Verdana"/>
                <a:cs typeface="Verdana"/>
              </a:rPr>
              <a:t> </a:t>
            </a:r>
            <a:r>
              <a:rPr sz="3200" b="0" i="0" spc="260" dirty="0">
                <a:latin typeface="Verdana"/>
                <a:cs typeface="Verdana"/>
              </a:rPr>
              <a:t>SYSTEM </a:t>
            </a:r>
            <a:r>
              <a:rPr sz="3200" b="0" i="0" spc="245" dirty="0">
                <a:latin typeface="Verdana"/>
                <a:cs typeface="Verdana"/>
              </a:rPr>
              <a:t>PER </a:t>
            </a:r>
            <a:r>
              <a:rPr sz="3200" b="0" i="0" spc="229" dirty="0">
                <a:latin typeface="Verdana"/>
                <a:cs typeface="Verdana"/>
              </a:rPr>
              <a:t>GOVERNANCE  </a:t>
            </a:r>
            <a:r>
              <a:rPr sz="3200" b="0" i="0" spc="330" dirty="0">
                <a:latin typeface="Verdana"/>
                <a:cs typeface="Verdana"/>
              </a:rPr>
              <a:t>LEVEL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9784" y="6466748"/>
            <a:ext cx="307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78787"/>
                </a:solidFill>
                <a:latin typeface="Carlito"/>
                <a:cs typeface="Carlito"/>
              </a:rPr>
              <a:t>41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873" y="1172043"/>
            <a:ext cx="5534025" cy="439420"/>
          </a:xfrm>
          <a:prstGeom prst="rect">
            <a:avLst/>
          </a:prstGeom>
          <a:solidFill>
            <a:srgbClr val="B3A7D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04"/>
              </a:lnSpc>
            </a:pPr>
            <a:r>
              <a:rPr sz="3200" b="1" spc="5" dirty="0">
                <a:latin typeface="Georgia"/>
                <a:cs typeface="Georgia"/>
              </a:rPr>
              <a:t>School </a:t>
            </a:r>
            <a:r>
              <a:rPr sz="3200" b="1" spc="-100" dirty="0">
                <a:latin typeface="Georgia"/>
                <a:cs typeface="Georgia"/>
              </a:rPr>
              <a:t>M&amp;E </a:t>
            </a:r>
            <a:r>
              <a:rPr sz="3200" b="1" spc="65" dirty="0">
                <a:latin typeface="Georgia"/>
                <a:cs typeface="Georgia"/>
              </a:rPr>
              <a:t>System</a:t>
            </a:r>
            <a:r>
              <a:rPr sz="3200" b="1" spc="140" dirty="0">
                <a:latin typeface="Georgia"/>
                <a:cs typeface="Georgia"/>
              </a:rPr>
              <a:t> </a:t>
            </a:r>
            <a:r>
              <a:rPr sz="3200" b="1" spc="-30" dirty="0">
                <a:latin typeface="Georgia"/>
                <a:cs typeface="Georgia"/>
              </a:rPr>
              <a:t>shall: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19" y="1826033"/>
            <a:ext cx="7832090" cy="353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0"/>
              </a:spcBef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Facilitate participation of learners, </a:t>
            </a:r>
            <a:r>
              <a:rPr sz="2300" dirty="0">
                <a:latin typeface="Arial"/>
                <a:cs typeface="Arial"/>
              </a:rPr>
              <a:t>communities, </a:t>
            </a:r>
            <a:r>
              <a:rPr sz="2300" spc="-5" dirty="0">
                <a:latin typeface="Arial"/>
                <a:cs typeface="Arial"/>
              </a:rPr>
              <a:t>and other  </a:t>
            </a:r>
            <a:r>
              <a:rPr sz="2300" dirty="0">
                <a:latin typeface="Arial"/>
                <a:cs typeface="Arial"/>
              </a:rPr>
              <a:t>key stakeholders </a:t>
            </a:r>
            <a:r>
              <a:rPr sz="2300" spc="-5" dirty="0">
                <a:latin typeface="Arial"/>
                <a:cs typeface="Arial"/>
              </a:rPr>
              <a:t>in the exchange of information,  practices, insights, lessons and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issues;</a:t>
            </a:r>
            <a:endParaRPr sz="2300">
              <a:latin typeface="Arial"/>
              <a:cs typeface="Arial"/>
            </a:endParaRPr>
          </a:p>
          <a:p>
            <a:pPr marL="342900" marR="23495" indent="-330835" algn="just">
              <a:lnSpc>
                <a:spcPct val="100000"/>
              </a:lnSpc>
              <a:buChar char="•"/>
              <a:tabLst>
                <a:tab pos="343535" algn="l"/>
              </a:tabLst>
            </a:pPr>
            <a:r>
              <a:rPr sz="2300" dirty="0">
                <a:latin typeface="Arial"/>
                <a:cs typeface="Arial"/>
              </a:rPr>
              <a:t>Maintain records </a:t>
            </a:r>
            <a:r>
              <a:rPr sz="2300" spc="-5" dirty="0">
                <a:latin typeface="Arial"/>
                <a:cs typeface="Arial"/>
              </a:rPr>
              <a:t>of </a:t>
            </a:r>
            <a:r>
              <a:rPr sz="2300" dirty="0">
                <a:latin typeface="Arial"/>
                <a:cs typeface="Arial"/>
              </a:rPr>
              <a:t>M&amp;E results </a:t>
            </a:r>
            <a:r>
              <a:rPr sz="2300" spc="-5" dirty="0">
                <a:latin typeface="Arial"/>
                <a:cs typeface="Arial"/>
              </a:rPr>
              <a:t>and integrate </a:t>
            </a:r>
            <a:r>
              <a:rPr sz="2300" dirty="0">
                <a:latin typeface="Arial"/>
                <a:cs typeface="Arial"/>
              </a:rPr>
              <a:t>such </a:t>
            </a:r>
            <a:r>
              <a:rPr sz="2300" spc="-5" dirty="0">
                <a:latin typeface="Arial"/>
                <a:cs typeface="Arial"/>
              </a:rPr>
              <a:t>in the  preparation of </a:t>
            </a:r>
            <a:r>
              <a:rPr sz="2300" spc="-80" dirty="0">
                <a:latin typeface="Arial"/>
                <a:cs typeface="Arial"/>
              </a:rPr>
              <a:t>SIP, </a:t>
            </a:r>
            <a:r>
              <a:rPr sz="2300" spc="-50" dirty="0">
                <a:latin typeface="Arial"/>
                <a:cs typeface="Arial"/>
              </a:rPr>
              <a:t>OPCRF, </a:t>
            </a:r>
            <a:r>
              <a:rPr sz="2300" spc="-5" dirty="0">
                <a:latin typeface="Arial"/>
                <a:cs typeface="Arial"/>
              </a:rPr>
              <a:t>and other </a:t>
            </a:r>
            <a:r>
              <a:rPr sz="2300" dirty="0">
                <a:latin typeface="Arial"/>
                <a:cs typeface="Arial"/>
              </a:rPr>
              <a:t>school </a:t>
            </a:r>
            <a:r>
              <a:rPr sz="2300" spc="-5" dirty="0">
                <a:latin typeface="Arial"/>
                <a:cs typeface="Arial"/>
              </a:rPr>
              <a:t>projects and  programs;</a:t>
            </a:r>
            <a:endParaRPr sz="2300">
              <a:latin typeface="Arial"/>
              <a:cs typeface="Arial"/>
            </a:endParaRPr>
          </a:p>
          <a:p>
            <a:pPr marL="342900" marR="963930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Report to the SDO the </a:t>
            </a:r>
            <a:r>
              <a:rPr sz="2300" dirty="0">
                <a:latin typeface="Arial"/>
                <a:cs typeface="Arial"/>
              </a:rPr>
              <a:t>M&amp;E results </a:t>
            </a:r>
            <a:r>
              <a:rPr sz="2300" spc="-5" dirty="0">
                <a:latin typeface="Arial"/>
                <a:cs typeface="Arial"/>
              </a:rPr>
              <a:t>for appropriate  technical </a:t>
            </a:r>
            <a:r>
              <a:rPr sz="2300" dirty="0">
                <a:latin typeface="Arial"/>
                <a:cs typeface="Arial"/>
              </a:rPr>
              <a:t>support;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and</a:t>
            </a:r>
            <a:endParaRPr sz="2300">
              <a:latin typeface="Arial"/>
              <a:cs typeface="Arial"/>
            </a:endParaRPr>
          </a:p>
          <a:p>
            <a:pPr marL="342900" marR="716280" indent="-330835">
              <a:lnSpc>
                <a:spcPct val="100000"/>
              </a:lnSpc>
              <a:buChar char="•"/>
              <a:tabLst>
                <a:tab pos="342900" algn="l"/>
                <a:tab pos="343535" algn="l"/>
              </a:tabLst>
            </a:pPr>
            <a:r>
              <a:rPr sz="2300" spc="-5" dirty="0">
                <a:latin typeface="Arial"/>
                <a:cs typeface="Arial"/>
              </a:rPr>
              <a:t>Link </a:t>
            </a:r>
            <a:r>
              <a:rPr sz="2300" dirty="0">
                <a:latin typeface="Arial"/>
                <a:cs typeface="Arial"/>
              </a:rPr>
              <a:t>M&amp;E results </a:t>
            </a:r>
            <a:r>
              <a:rPr sz="2300" spc="-5" dirty="0">
                <a:latin typeface="Arial"/>
                <a:cs typeface="Arial"/>
              </a:rPr>
              <a:t>to the organizational and individual  performance.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9143981" y="990597"/>
                </a:moveTo>
                <a:lnTo>
                  <a:pt x="0" y="990597"/>
                </a:lnTo>
                <a:lnTo>
                  <a:pt x="0" y="0"/>
                </a:lnTo>
                <a:lnTo>
                  <a:pt x="9143981" y="0"/>
                </a:lnTo>
                <a:lnTo>
                  <a:pt x="9143981" y="990597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2560" y="198012"/>
            <a:ext cx="5233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0" spc="75" dirty="0">
                <a:latin typeface="Verdana"/>
                <a:cs typeface="Verdana"/>
              </a:rPr>
              <a:t>Check </a:t>
            </a:r>
            <a:r>
              <a:rPr sz="3200" b="0" i="0" spc="114" dirty="0">
                <a:latin typeface="Verdana"/>
                <a:cs typeface="Verdana"/>
              </a:rPr>
              <a:t>for</a:t>
            </a:r>
            <a:r>
              <a:rPr sz="3200" b="0" i="0" spc="-270" dirty="0">
                <a:latin typeface="Verdana"/>
                <a:cs typeface="Verdana"/>
              </a:rPr>
              <a:t> </a:t>
            </a:r>
            <a:r>
              <a:rPr sz="3200" b="0" i="0" spc="65" dirty="0">
                <a:latin typeface="Verdana"/>
                <a:cs typeface="Verdana"/>
              </a:rPr>
              <a:t>understanding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848" y="1350362"/>
            <a:ext cx="7697470" cy="45440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6364" marR="5080">
              <a:lnSpc>
                <a:spcPts val="2920"/>
              </a:lnSpc>
              <a:spcBef>
                <a:spcPts val="459"/>
              </a:spcBef>
            </a:pPr>
            <a:r>
              <a:rPr sz="2700" spc="-5" dirty="0">
                <a:latin typeface="Arial"/>
                <a:cs typeface="Arial"/>
              </a:rPr>
              <a:t>It Involves </a:t>
            </a:r>
            <a:r>
              <a:rPr sz="2700" dirty="0">
                <a:latin typeface="Arial"/>
                <a:cs typeface="Arial"/>
              </a:rPr>
              <a:t>l</a:t>
            </a:r>
            <a:r>
              <a:rPr sz="2700" b="1" dirty="0">
                <a:latin typeface="Arial"/>
                <a:cs typeface="Arial"/>
              </a:rPr>
              <a:t>ooking for trends, </a:t>
            </a:r>
            <a:r>
              <a:rPr sz="2700" b="1" spc="-5" dirty="0">
                <a:latin typeface="Arial"/>
                <a:cs typeface="Arial"/>
              </a:rPr>
              <a:t>clusters or other  relationships </a:t>
            </a:r>
            <a:r>
              <a:rPr sz="2700" spc="-5" dirty="0">
                <a:latin typeface="Arial"/>
                <a:cs typeface="Arial"/>
              </a:rPr>
              <a:t>between </a:t>
            </a:r>
            <a:r>
              <a:rPr sz="2700" spc="-10" dirty="0">
                <a:latin typeface="Arial"/>
                <a:cs typeface="Arial"/>
              </a:rPr>
              <a:t>different </a:t>
            </a:r>
            <a:r>
              <a:rPr sz="2700" spc="-5" dirty="0">
                <a:latin typeface="Arial"/>
                <a:cs typeface="Arial"/>
              </a:rPr>
              <a:t>types of data,  assessing performance against plans and targets,  forming </a:t>
            </a:r>
            <a:r>
              <a:rPr sz="2700" dirty="0">
                <a:latin typeface="Arial"/>
                <a:cs typeface="Arial"/>
              </a:rPr>
              <a:t>conclusions, </a:t>
            </a:r>
            <a:r>
              <a:rPr sz="2700" spc="-5" dirty="0">
                <a:latin typeface="Arial"/>
                <a:cs typeface="Arial"/>
              </a:rPr>
              <a:t>anticipating problems and  identifying </a:t>
            </a:r>
            <a:r>
              <a:rPr sz="2700" dirty="0">
                <a:latin typeface="Arial"/>
                <a:cs typeface="Arial"/>
              </a:rPr>
              <a:t>solutions </a:t>
            </a:r>
            <a:r>
              <a:rPr sz="2700" spc="-5" dirty="0">
                <a:latin typeface="Arial"/>
                <a:cs typeface="Arial"/>
              </a:rPr>
              <a:t>and best</a:t>
            </a:r>
            <a:r>
              <a:rPr sz="2700" spc="-3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practices.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"/>
              <a:cs typeface="Arial"/>
            </a:endParaRPr>
          </a:p>
          <a:p>
            <a:pPr marL="584200" indent="-553085">
              <a:lnSpc>
                <a:spcPct val="100000"/>
              </a:lnSpc>
              <a:buAutoNum type="alphaUcPeriod"/>
              <a:tabLst>
                <a:tab pos="583565" algn="l"/>
                <a:tab pos="584200" algn="l"/>
              </a:tabLst>
            </a:pPr>
            <a:r>
              <a:rPr sz="2700" spc="-10" dirty="0">
                <a:latin typeface="Arial"/>
                <a:cs typeface="Arial"/>
              </a:rPr>
              <a:t>Purpose </a:t>
            </a:r>
            <a:r>
              <a:rPr sz="2700" spc="-5" dirty="0">
                <a:latin typeface="Arial"/>
                <a:cs typeface="Arial"/>
              </a:rPr>
              <a:t>and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Scope</a:t>
            </a:r>
            <a:endParaRPr sz="2700">
              <a:latin typeface="Arial"/>
              <a:cs typeface="Arial"/>
            </a:endParaRPr>
          </a:p>
          <a:p>
            <a:pPr marL="584200" indent="-553085">
              <a:lnSpc>
                <a:spcPct val="100000"/>
              </a:lnSpc>
              <a:spcBef>
                <a:spcPts val="1620"/>
              </a:spcBef>
              <a:buAutoNum type="alphaUcPeriod"/>
              <a:tabLst>
                <a:tab pos="583565" algn="l"/>
                <a:tab pos="584200" algn="l"/>
              </a:tabLst>
            </a:pPr>
            <a:r>
              <a:rPr sz="2700" spc="-5" dirty="0">
                <a:latin typeface="Arial"/>
                <a:cs typeface="Arial"/>
              </a:rPr>
              <a:t>Data Collection and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Management</a:t>
            </a:r>
            <a:endParaRPr sz="27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620"/>
              </a:spcBef>
              <a:buAutoNum type="alphaUcPeriod"/>
              <a:tabLst>
                <a:tab pos="583565" algn="l"/>
                <a:tab pos="584200" algn="l"/>
              </a:tabLst>
            </a:pPr>
            <a:r>
              <a:rPr sz="2700" spc="-5" dirty="0">
                <a:latin typeface="Arial"/>
                <a:cs typeface="Arial"/>
              </a:rPr>
              <a:t>Data</a:t>
            </a:r>
            <a:r>
              <a:rPr sz="2700" spc="-16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Analysis</a:t>
            </a:r>
            <a:endParaRPr sz="27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620"/>
              </a:spcBef>
              <a:buAutoNum type="alphaUcPeriod"/>
              <a:tabLst>
                <a:tab pos="583565" algn="l"/>
                <a:tab pos="584200" algn="l"/>
              </a:tabLst>
            </a:pPr>
            <a:r>
              <a:rPr sz="2700" spc="-5" dirty="0">
                <a:latin typeface="Arial"/>
                <a:cs typeface="Arial"/>
              </a:rPr>
              <a:t>Utilization, Dissemination, and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Reporting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4800600"/>
            <a:ext cx="4767580" cy="549910"/>
          </a:xfrm>
          <a:custGeom>
            <a:avLst/>
            <a:gdLst/>
            <a:ahLst/>
            <a:cxnLst/>
            <a:rect l="l" t="t" r="r" b="b"/>
            <a:pathLst>
              <a:path w="4767580" h="549910">
                <a:moveTo>
                  <a:pt x="0" y="91599"/>
                </a:moveTo>
                <a:lnTo>
                  <a:pt x="7198" y="55940"/>
                </a:lnTo>
                <a:lnTo>
                  <a:pt x="26829" y="26824"/>
                </a:lnTo>
                <a:lnTo>
                  <a:pt x="55946" y="7196"/>
                </a:lnTo>
                <a:lnTo>
                  <a:pt x="91602" y="0"/>
                </a:lnTo>
                <a:lnTo>
                  <a:pt x="4675390" y="0"/>
                </a:lnTo>
                <a:lnTo>
                  <a:pt x="4726215" y="15387"/>
                </a:lnTo>
                <a:lnTo>
                  <a:pt x="4760018" y="56540"/>
                </a:lnTo>
                <a:lnTo>
                  <a:pt x="4766990" y="91599"/>
                </a:lnTo>
                <a:lnTo>
                  <a:pt x="4766990" y="457999"/>
                </a:lnTo>
                <a:lnTo>
                  <a:pt x="4759793" y="493658"/>
                </a:lnTo>
                <a:lnTo>
                  <a:pt x="4740165" y="522773"/>
                </a:lnTo>
                <a:lnTo>
                  <a:pt x="4711049" y="542402"/>
                </a:lnTo>
                <a:lnTo>
                  <a:pt x="4675390" y="549598"/>
                </a:lnTo>
                <a:lnTo>
                  <a:pt x="91602" y="549598"/>
                </a:lnTo>
                <a:lnTo>
                  <a:pt x="55946" y="542402"/>
                </a:lnTo>
                <a:lnTo>
                  <a:pt x="26829" y="522773"/>
                </a:lnTo>
                <a:lnTo>
                  <a:pt x="7198" y="493658"/>
                </a:lnTo>
                <a:lnTo>
                  <a:pt x="0" y="457999"/>
                </a:lnTo>
                <a:lnTo>
                  <a:pt x="0" y="91599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59784" y="6466748"/>
            <a:ext cx="307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78787"/>
                </a:solidFill>
                <a:latin typeface="Carlito"/>
                <a:cs typeface="Carlito"/>
              </a:rPr>
              <a:t>42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2128" y="6619734"/>
            <a:ext cx="1798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DEPARTMENT </a:t>
            </a:r>
            <a:r>
              <a:rPr sz="900" spc="40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283" y="1933986"/>
            <a:ext cx="631380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9825" marR="5080" indent="-2397760">
              <a:lnSpc>
                <a:spcPct val="100000"/>
              </a:lnSpc>
              <a:spcBef>
                <a:spcPts val="100"/>
              </a:spcBef>
            </a:pPr>
            <a:r>
              <a:rPr sz="3300" i="0" spc="-25" dirty="0">
                <a:solidFill>
                  <a:srgbClr val="000000"/>
                </a:solidFill>
                <a:latin typeface="Georgia"/>
                <a:cs typeface="Georgia"/>
              </a:rPr>
              <a:t>Roles </a:t>
            </a:r>
            <a:r>
              <a:rPr sz="3300" i="0" spc="-60" dirty="0">
                <a:solidFill>
                  <a:srgbClr val="000000"/>
                </a:solidFill>
                <a:latin typeface="Georgia"/>
                <a:cs typeface="Georgia"/>
              </a:rPr>
              <a:t>and </a:t>
            </a:r>
            <a:r>
              <a:rPr sz="3300" i="0" spc="-10" dirty="0">
                <a:solidFill>
                  <a:srgbClr val="000000"/>
                </a:solidFill>
                <a:latin typeface="Georgia"/>
                <a:cs typeface="Georgia"/>
              </a:rPr>
              <a:t>Responsibilities </a:t>
            </a:r>
            <a:r>
              <a:rPr sz="3300" i="0" spc="-55" dirty="0">
                <a:solidFill>
                  <a:srgbClr val="000000"/>
                </a:solidFill>
                <a:latin typeface="Georgia"/>
                <a:cs typeface="Georgia"/>
              </a:rPr>
              <a:t>of  </a:t>
            </a:r>
            <a:r>
              <a:rPr sz="3300" i="0" spc="5" dirty="0">
                <a:solidFill>
                  <a:srgbClr val="000000"/>
                </a:solidFill>
                <a:latin typeface="Georgia"/>
                <a:cs typeface="Georgia"/>
              </a:rPr>
              <a:t>Offices</a:t>
            </a:r>
            <a:endParaRPr sz="33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56721" y="6619734"/>
            <a:ext cx="2381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85" dirty="0">
                <a:solidFill>
                  <a:srgbClr val="FFFFFF"/>
                </a:solidFill>
                <a:latin typeface="Georgia"/>
                <a:cs typeface="Georgia"/>
              </a:rPr>
              <a:t>139</a:t>
            </a:r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58545"/>
          </a:xfrm>
          <a:custGeom>
            <a:avLst/>
            <a:gdLst/>
            <a:ahLst/>
            <a:cxnLst/>
            <a:rect l="l" t="t" r="r" b="b"/>
            <a:pathLst>
              <a:path w="9144000" h="1058545">
                <a:moveTo>
                  <a:pt x="9143981" y="1058338"/>
                </a:moveTo>
                <a:lnTo>
                  <a:pt x="0" y="1058338"/>
                </a:lnTo>
                <a:lnTo>
                  <a:pt x="0" y="0"/>
                </a:lnTo>
                <a:lnTo>
                  <a:pt x="9143981" y="0"/>
                </a:lnTo>
                <a:lnTo>
                  <a:pt x="9143981" y="105833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233" y="49110"/>
            <a:ext cx="8230234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8640" marR="5080" indent="-3076575">
              <a:lnSpc>
                <a:spcPct val="100000"/>
              </a:lnSpc>
              <a:spcBef>
                <a:spcPts val="100"/>
              </a:spcBef>
            </a:pPr>
            <a:r>
              <a:rPr sz="3400" b="0" i="0" spc="204" dirty="0">
                <a:latin typeface="Verdana"/>
                <a:cs typeface="Verdana"/>
              </a:rPr>
              <a:t>ROLES </a:t>
            </a:r>
            <a:r>
              <a:rPr sz="3400" b="0" i="0" spc="235" dirty="0">
                <a:latin typeface="Verdana"/>
                <a:cs typeface="Verdana"/>
              </a:rPr>
              <a:t>AND </a:t>
            </a:r>
            <a:r>
              <a:rPr sz="3400" b="0" i="0" spc="145" dirty="0">
                <a:latin typeface="Verdana"/>
                <a:cs typeface="Verdana"/>
              </a:rPr>
              <a:t>RESPONSIBILITIES</a:t>
            </a:r>
            <a:r>
              <a:rPr sz="3400" b="0" i="0" spc="-620" dirty="0">
                <a:latin typeface="Verdana"/>
                <a:cs typeface="Verdana"/>
              </a:rPr>
              <a:t> </a:t>
            </a:r>
            <a:r>
              <a:rPr sz="3400" b="0" i="0" spc="229" dirty="0">
                <a:latin typeface="Verdana"/>
                <a:cs typeface="Verdana"/>
              </a:rPr>
              <a:t>OF  </a:t>
            </a:r>
            <a:r>
              <a:rPr sz="3400" b="0" i="0" spc="180" dirty="0">
                <a:latin typeface="Verdana"/>
                <a:cs typeface="Verdana"/>
              </a:rPr>
              <a:t>OFFICES</a:t>
            </a:r>
            <a:endParaRPr sz="3400">
              <a:latin typeface="Verdana"/>
              <a:cs typeface="Verdan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5799" y="1178980"/>
          <a:ext cx="8858885" cy="46729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123">
                <a:tc>
                  <a:txBody>
                    <a:bodyPr/>
                    <a:lstStyle/>
                    <a:p>
                      <a:pPr marL="344805" marR="337820" indent="16891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M&amp;E 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Overall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Lead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Process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Owner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Responsible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Offices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616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National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Secretary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Planning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Service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All operating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units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548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64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Regional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89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040" marR="9740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Regional  Director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040" marR="4013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Quality</a:t>
                      </a:r>
                      <a:r>
                        <a:rPr sz="20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Assurance  Division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64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All operating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units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89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2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6675" marR="530860">
                        <a:lnSpc>
                          <a:spcPct val="100000"/>
                        </a:lnSpc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School  Division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6040" marR="24384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School</a:t>
                      </a:r>
                      <a:r>
                        <a:rPr sz="20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Division  Superintendent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tc>
                  <a:txBody>
                    <a:bodyPr/>
                    <a:lstStyle/>
                    <a:p>
                      <a:pPr marL="66040" marR="90805">
                        <a:lnSpc>
                          <a:spcPct val="100000"/>
                        </a:lnSpc>
                        <a:spcBef>
                          <a:spcPts val="164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Schools</a:t>
                      </a:r>
                      <a:r>
                        <a:rPr sz="20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Governance  and Operations  Division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89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All operating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units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62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School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School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Head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School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Head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L="66675" marR="495934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All personnel and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stakeholders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school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0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1F0825-40F4-4091-AF69-EBD1F40E294F}"/>
              </a:ext>
            </a:extLst>
          </p:cNvPr>
          <p:cNvSpPr/>
          <p:nvPr/>
        </p:nvSpPr>
        <p:spPr>
          <a:xfrm>
            <a:off x="135799" y="3276600"/>
            <a:ext cx="8858885" cy="25752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2260" y="54908"/>
            <a:ext cx="3909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i="0" spc="290" dirty="0">
                <a:latin typeface="Verdana"/>
                <a:cs typeface="Verdana"/>
              </a:rPr>
              <a:t>OVERALL</a:t>
            </a:r>
            <a:r>
              <a:rPr sz="3600" b="0" i="0" spc="-160" dirty="0">
                <a:latin typeface="Verdana"/>
                <a:cs typeface="Verdana"/>
              </a:rPr>
              <a:t> </a:t>
            </a:r>
            <a:r>
              <a:rPr sz="3600" b="0" i="0" spc="315" dirty="0">
                <a:latin typeface="Verdana"/>
                <a:cs typeface="Verdana"/>
              </a:rPr>
              <a:t>LEAD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921" y="863110"/>
            <a:ext cx="2084070" cy="1139825"/>
            <a:chOff x="320921" y="863110"/>
            <a:chExt cx="2084070" cy="1139825"/>
          </a:xfrm>
        </p:grpSpPr>
        <p:sp>
          <p:nvSpPr>
            <p:cNvPr id="5" name="object 5"/>
            <p:cNvSpPr/>
            <p:nvPr/>
          </p:nvSpPr>
          <p:spPr>
            <a:xfrm>
              <a:off x="320921" y="863110"/>
              <a:ext cx="2083795" cy="11396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8071" y="901210"/>
              <a:ext cx="1969496" cy="1025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8071" y="901210"/>
            <a:ext cx="1969770" cy="102552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29654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SECRETARY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55984" y="901210"/>
            <a:ext cx="1969506" cy="10253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33208" y="1117745"/>
            <a:ext cx="1214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REGIONAL  DIREC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33890" y="893518"/>
            <a:ext cx="2053195" cy="1046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16611" y="1030280"/>
            <a:ext cx="1885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SCHOOLS  DIVISION  SUPERINTENDENT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8011" y="901198"/>
            <a:ext cx="2205990" cy="1025525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4269" y="2050235"/>
            <a:ext cx="8432165" cy="0"/>
          </a:xfrm>
          <a:custGeom>
            <a:avLst/>
            <a:gdLst/>
            <a:ahLst/>
            <a:cxnLst/>
            <a:rect l="l" t="t" r="r" b="b"/>
            <a:pathLst>
              <a:path w="8432165">
                <a:moveTo>
                  <a:pt x="0" y="0"/>
                </a:moveTo>
                <a:lnTo>
                  <a:pt x="843178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73311" y="2155533"/>
          <a:ext cx="8619489" cy="4328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2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2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8116">
                <a:tc>
                  <a:txBody>
                    <a:bodyPr/>
                    <a:lstStyle/>
                    <a:p>
                      <a:pPr marL="542290" marR="130810" indent="-351790">
                        <a:lnSpc>
                          <a:spcPct val="100000"/>
                        </a:lnSpc>
                        <a:spcBef>
                          <a:spcPts val="610"/>
                        </a:spcBef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formulate  national  educational  policies,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plans, 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standards,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programs,  projects, and 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major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activities;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542290" marR="581660" indent="-351790">
                        <a:lnSpc>
                          <a:spcPct val="100000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assess  national  learning  outcomes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104139" indent="-351790">
                        <a:lnSpc>
                          <a:spcPct val="100000"/>
                        </a:lnSpc>
                        <a:spcBef>
                          <a:spcPts val="610"/>
                        </a:spcBef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develop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regional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basic education  plans,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standards,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programs,  projects, and 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major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activities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542290" marR="375285" indent="-351790">
                        <a:lnSpc>
                          <a:spcPct val="100000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customize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national  education 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strategies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  policies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542290" marR="240029" indent="-351790">
                        <a:lnSpc>
                          <a:spcPct val="100000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assess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regional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learning  outcomes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925" marR="417830" indent="-351790">
                        <a:lnSpc>
                          <a:spcPct val="100000"/>
                        </a:lnSpc>
                        <a:spcBef>
                          <a:spcPts val="610"/>
                        </a:spcBef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develop and  implement  division  education  development  plans and  programs;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542925" marR="102870" indent="-351790">
                        <a:lnSpc>
                          <a:spcPct val="100000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implement  national  education  policies and 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systems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at the  SDO and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school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2290" marR="118745" indent="-351790">
                        <a:lnSpc>
                          <a:spcPct val="100000"/>
                        </a:lnSpc>
                        <a:spcBef>
                          <a:spcPts val="610"/>
                        </a:spcBef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authority,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accountable, and 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responsible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for  ensuring that  information  generated from  the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school M&amp;E  system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 used in  the development  and  implementation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  plans, programs,  projects, and 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major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activities to 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make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school  more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effective  and</a:t>
                      </a:r>
                      <a:r>
                        <a:rPr sz="16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inclusive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2260" y="54908"/>
            <a:ext cx="3909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i="0" spc="290" dirty="0">
                <a:latin typeface="Verdana"/>
                <a:cs typeface="Verdana"/>
              </a:rPr>
              <a:t>OVERALL</a:t>
            </a:r>
            <a:r>
              <a:rPr sz="3600" b="0" i="0" spc="-160" dirty="0">
                <a:latin typeface="Verdana"/>
                <a:cs typeface="Verdana"/>
              </a:rPr>
              <a:t> </a:t>
            </a:r>
            <a:r>
              <a:rPr sz="3600" b="0" i="0" spc="315" dirty="0">
                <a:latin typeface="Verdana"/>
                <a:cs typeface="Verdana"/>
              </a:rPr>
              <a:t>LEAD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44494" y="855335"/>
            <a:ext cx="2084070" cy="1139825"/>
            <a:chOff x="1344494" y="855335"/>
            <a:chExt cx="2084070" cy="1139825"/>
          </a:xfrm>
        </p:grpSpPr>
        <p:sp>
          <p:nvSpPr>
            <p:cNvPr id="5" name="object 5"/>
            <p:cNvSpPr/>
            <p:nvPr/>
          </p:nvSpPr>
          <p:spPr>
            <a:xfrm>
              <a:off x="1344494" y="855335"/>
              <a:ext cx="2083795" cy="11396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1644" y="893435"/>
              <a:ext cx="1969498" cy="1025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01644" y="893435"/>
            <a:ext cx="1969770" cy="102552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296545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SECRETARY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75042" y="893435"/>
            <a:ext cx="1969496" cy="10253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52253" y="1109971"/>
            <a:ext cx="1214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REGIONAL  DIREC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57637" y="882768"/>
            <a:ext cx="2053195" cy="1046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40357" y="1019530"/>
            <a:ext cx="1885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SCHOOLS  DIVISION  SUPERINTENDENT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4269" y="2050235"/>
            <a:ext cx="8432165" cy="0"/>
          </a:xfrm>
          <a:custGeom>
            <a:avLst/>
            <a:gdLst/>
            <a:ahLst/>
            <a:cxnLst/>
            <a:rect l="l" t="t" r="r" b="b"/>
            <a:pathLst>
              <a:path w="8432165">
                <a:moveTo>
                  <a:pt x="0" y="0"/>
                </a:moveTo>
                <a:lnTo>
                  <a:pt x="843178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8447" y="2330378"/>
            <a:ext cx="7883525" cy="359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Lead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institutionalization </a:t>
            </a:r>
            <a:r>
              <a:rPr sz="1800" spc="-5" dirty="0">
                <a:latin typeface="Arial"/>
                <a:cs typeface="Arial"/>
              </a:rPr>
              <a:t>of the basic education national/regional and  SD </a:t>
            </a:r>
            <a:r>
              <a:rPr sz="1800" dirty="0">
                <a:latin typeface="Arial"/>
                <a:cs typeface="Arial"/>
              </a:rPr>
              <a:t>M&amp;E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system;</a:t>
            </a:r>
            <a:endParaRPr sz="1800">
              <a:latin typeface="Arial"/>
              <a:cs typeface="Arial"/>
            </a:endParaRPr>
          </a:p>
          <a:p>
            <a:pPr marL="379095" marR="311150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Provide decisions and directions </a:t>
            </a:r>
            <a:r>
              <a:rPr sz="1800" spc="-5" dirty="0">
                <a:latin typeface="Arial"/>
                <a:cs typeface="Arial"/>
              </a:rPr>
              <a:t>on national/regional/SD education  issues and </a:t>
            </a:r>
            <a:r>
              <a:rPr sz="1800" dirty="0">
                <a:latin typeface="Arial"/>
                <a:cs typeface="Arial"/>
              </a:rPr>
              <a:t>matters </a:t>
            </a:r>
            <a:r>
              <a:rPr sz="1800" spc="-5" dirty="0">
                <a:latin typeface="Arial"/>
                <a:cs typeface="Arial"/>
              </a:rPr>
              <a:t>arising from </a:t>
            </a:r>
            <a:r>
              <a:rPr sz="1800" dirty="0">
                <a:latin typeface="Arial"/>
                <a:cs typeface="Arial"/>
              </a:rPr>
              <a:t>various M&amp;E </a:t>
            </a:r>
            <a:r>
              <a:rPr sz="1800" spc="-5" dirty="0">
                <a:latin typeface="Arial"/>
                <a:cs typeface="Arial"/>
              </a:rPr>
              <a:t>activities </a:t>
            </a:r>
            <a:r>
              <a:rPr sz="1800" dirty="0">
                <a:latin typeface="Arial"/>
                <a:cs typeface="Arial"/>
              </a:rPr>
              <a:t>such </a:t>
            </a:r>
            <a:r>
              <a:rPr sz="1800" spc="-5" dirty="0">
                <a:latin typeface="Arial"/>
                <a:cs typeface="Arial"/>
              </a:rPr>
              <a:t>as national  PIRs, </a:t>
            </a:r>
            <a:r>
              <a:rPr sz="1800" dirty="0">
                <a:latin typeface="Arial"/>
                <a:cs typeface="Arial"/>
              </a:rPr>
              <a:t>stakeholders’ </a:t>
            </a:r>
            <a:r>
              <a:rPr sz="1800" spc="-5" dirty="0">
                <a:latin typeface="Arial"/>
                <a:cs typeface="Arial"/>
              </a:rPr>
              <a:t>forum, inter-agency </a:t>
            </a:r>
            <a:r>
              <a:rPr sz="1800" dirty="0">
                <a:latin typeface="Arial"/>
                <a:cs typeface="Arial"/>
              </a:rPr>
              <a:t>meetings, </a:t>
            </a:r>
            <a:r>
              <a:rPr sz="1800" spc="-5" dirty="0">
                <a:latin typeface="Arial"/>
                <a:cs typeface="Arial"/>
              </a:rPr>
              <a:t>among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others;</a:t>
            </a:r>
            <a:endParaRPr sz="1800">
              <a:latin typeface="Arial"/>
              <a:cs typeface="Arial"/>
            </a:endParaRPr>
          </a:p>
          <a:p>
            <a:pPr marL="379095" marR="8572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Communicate education concerns </a:t>
            </a:r>
            <a:r>
              <a:rPr sz="1800" spc="-5" dirty="0">
                <a:latin typeface="Arial"/>
                <a:cs typeface="Arial"/>
              </a:rPr>
              <a:t>to other national/regional/SD </a:t>
            </a:r>
            <a:r>
              <a:rPr sz="1800" spc="-10" dirty="0">
                <a:latin typeface="Arial"/>
                <a:cs typeface="Arial"/>
              </a:rPr>
              <a:t>offices  </a:t>
            </a:r>
            <a:r>
              <a:rPr sz="1800" spc="-5" dirty="0">
                <a:latin typeface="Arial"/>
                <a:cs typeface="Arial"/>
              </a:rPr>
              <a:t>and other development partners during </a:t>
            </a:r>
            <a:r>
              <a:rPr sz="1800" dirty="0">
                <a:latin typeface="Arial"/>
                <a:cs typeface="Arial"/>
              </a:rPr>
              <a:t>meetings, </a:t>
            </a:r>
            <a:r>
              <a:rPr sz="1800" spc="-5" dirty="0">
                <a:latin typeface="Arial"/>
                <a:cs typeface="Arial"/>
              </a:rPr>
              <a:t>fora, or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conferences;</a:t>
            </a:r>
            <a:endParaRPr sz="1800">
              <a:latin typeface="Arial"/>
              <a:cs typeface="Arial"/>
            </a:endParaRPr>
          </a:p>
          <a:p>
            <a:pPr marL="379095" marR="6794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Approve educational policies </a:t>
            </a:r>
            <a:r>
              <a:rPr sz="1800" dirty="0">
                <a:latin typeface="Arial"/>
                <a:cs typeface="Arial"/>
              </a:rPr>
              <a:t>(for </a:t>
            </a:r>
            <a:r>
              <a:rPr sz="1800" spc="-5" dirty="0">
                <a:latin typeface="Arial"/>
                <a:cs typeface="Arial"/>
              </a:rPr>
              <a:t>national </a:t>
            </a:r>
            <a:r>
              <a:rPr sz="1800" dirty="0">
                <a:latin typeface="Arial"/>
                <a:cs typeface="Arial"/>
              </a:rPr>
              <a:t>M&amp;E system) </a:t>
            </a:r>
            <a:r>
              <a:rPr sz="1800" b="1" spc="-5" dirty="0">
                <a:latin typeface="Arial"/>
                <a:cs typeface="Arial"/>
              </a:rPr>
              <a:t>and program  recommendations </a:t>
            </a:r>
            <a:r>
              <a:rPr sz="1800" dirty="0">
                <a:latin typeface="Arial"/>
                <a:cs typeface="Arial"/>
              </a:rPr>
              <a:t>(for </a:t>
            </a:r>
            <a:r>
              <a:rPr sz="1800" spc="-5" dirty="0">
                <a:latin typeface="Arial"/>
                <a:cs typeface="Arial"/>
              </a:rPr>
              <a:t>national and </a:t>
            </a:r>
            <a:r>
              <a:rPr sz="1800" dirty="0">
                <a:latin typeface="Arial"/>
                <a:cs typeface="Arial"/>
              </a:rPr>
              <a:t>regional M&amp;E systems) </a:t>
            </a:r>
            <a:r>
              <a:rPr sz="1800" spc="-5" dirty="0">
                <a:latin typeface="Arial"/>
                <a:cs typeface="Arial"/>
              </a:rPr>
              <a:t>from internal  and external </a:t>
            </a:r>
            <a:r>
              <a:rPr sz="1800" dirty="0">
                <a:latin typeface="Arial"/>
                <a:cs typeface="Arial"/>
              </a:rPr>
              <a:t>stakeholders </a:t>
            </a:r>
            <a:r>
              <a:rPr sz="1800" spc="-5" dirty="0">
                <a:latin typeface="Arial"/>
                <a:cs typeface="Arial"/>
              </a:rPr>
              <a:t>based on evidences presented </a:t>
            </a:r>
            <a:r>
              <a:rPr sz="1800" dirty="0">
                <a:latin typeface="Arial"/>
                <a:cs typeface="Arial"/>
              </a:rPr>
              <a:t>such </a:t>
            </a:r>
            <a:r>
              <a:rPr sz="1800" spc="-5" dirty="0">
                <a:latin typeface="Arial"/>
                <a:cs typeface="Arial"/>
              </a:rPr>
              <a:t>as  </a:t>
            </a:r>
            <a:r>
              <a:rPr sz="1800" dirty="0">
                <a:latin typeface="Arial"/>
                <a:cs typeface="Arial"/>
              </a:rPr>
              <a:t>completed researches, </a:t>
            </a:r>
            <a:r>
              <a:rPr sz="1800" spc="-5" dirty="0">
                <a:latin typeface="Arial"/>
                <a:cs typeface="Arial"/>
              </a:rPr>
              <a:t>national </a:t>
            </a:r>
            <a:r>
              <a:rPr sz="1800" dirty="0">
                <a:latin typeface="Arial"/>
                <a:cs typeface="Arial"/>
              </a:rPr>
              <a:t>statistics, </a:t>
            </a:r>
            <a:r>
              <a:rPr sz="1800" spc="-5" dirty="0">
                <a:latin typeface="Arial"/>
                <a:cs typeface="Arial"/>
              </a:rPr>
              <a:t>among others;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Determine additional performance indicators and other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adjustments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in the national </a:t>
            </a:r>
            <a:r>
              <a:rPr sz="1800" dirty="0">
                <a:latin typeface="Arial"/>
                <a:cs typeface="Arial"/>
              </a:rPr>
              <a:t>M&amp;E </a:t>
            </a:r>
            <a:r>
              <a:rPr sz="1800" spc="-5" dirty="0">
                <a:latin typeface="Arial"/>
                <a:cs typeface="Arial"/>
              </a:rPr>
              <a:t>plan as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necessary.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2260" y="54908"/>
            <a:ext cx="3909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i="0" spc="290" dirty="0">
                <a:latin typeface="Verdana"/>
                <a:cs typeface="Verdana"/>
              </a:rPr>
              <a:t>OVERALL</a:t>
            </a:r>
            <a:r>
              <a:rPr sz="3600" b="0" i="0" spc="-160" dirty="0">
                <a:latin typeface="Verdana"/>
                <a:cs typeface="Verdana"/>
              </a:rPr>
              <a:t> </a:t>
            </a:r>
            <a:r>
              <a:rPr sz="3600" b="0" i="0" spc="315" dirty="0">
                <a:latin typeface="Verdana"/>
                <a:cs typeface="Verdana"/>
              </a:rPr>
              <a:t>LEAD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4269" y="2050235"/>
            <a:ext cx="8432165" cy="0"/>
          </a:xfrm>
          <a:custGeom>
            <a:avLst/>
            <a:gdLst/>
            <a:ahLst/>
            <a:cxnLst/>
            <a:rect l="l" t="t" r="r" b="b"/>
            <a:pathLst>
              <a:path w="8432165">
                <a:moveTo>
                  <a:pt x="0" y="0"/>
                </a:moveTo>
                <a:lnTo>
                  <a:pt x="843178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8447" y="2330378"/>
            <a:ext cx="766953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Lead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institutionalization </a:t>
            </a:r>
            <a:r>
              <a:rPr sz="1800" spc="-5" dirty="0">
                <a:latin typeface="Arial"/>
                <a:cs typeface="Arial"/>
              </a:rPr>
              <a:t>of the </a:t>
            </a:r>
            <a:r>
              <a:rPr sz="1800" dirty="0">
                <a:latin typeface="Arial"/>
                <a:cs typeface="Arial"/>
              </a:rPr>
              <a:t>school M&amp;E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system;</a:t>
            </a:r>
            <a:endParaRPr sz="1800">
              <a:latin typeface="Arial"/>
              <a:cs typeface="Arial"/>
            </a:endParaRPr>
          </a:p>
          <a:p>
            <a:pPr marL="379095" marR="186690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Provide decisions and directions on school issues and matters  </a:t>
            </a:r>
            <a:r>
              <a:rPr sz="1800" spc="-5" dirty="0">
                <a:latin typeface="Arial"/>
                <a:cs typeface="Arial"/>
              </a:rPr>
              <a:t>arising from </a:t>
            </a:r>
            <a:r>
              <a:rPr sz="1800" dirty="0">
                <a:latin typeface="Arial"/>
                <a:cs typeface="Arial"/>
              </a:rPr>
              <a:t>various M&amp;E </a:t>
            </a:r>
            <a:r>
              <a:rPr sz="1800" spc="-5" dirty="0">
                <a:latin typeface="Arial"/>
                <a:cs typeface="Arial"/>
              </a:rPr>
              <a:t>activities </a:t>
            </a:r>
            <a:r>
              <a:rPr sz="1800" dirty="0">
                <a:latin typeface="Arial"/>
                <a:cs typeface="Arial"/>
              </a:rPr>
              <a:t>such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school </a:t>
            </a:r>
            <a:r>
              <a:rPr sz="1800" spc="-5" dirty="0">
                <a:latin typeface="Arial"/>
                <a:cs typeface="Arial"/>
              </a:rPr>
              <a:t>PIRs, </a:t>
            </a:r>
            <a:r>
              <a:rPr sz="1800" dirty="0">
                <a:latin typeface="Arial"/>
                <a:cs typeface="Arial"/>
              </a:rPr>
              <a:t>stakeholders’  </a:t>
            </a:r>
            <a:r>
              <a:rPr sz="1800" spc="-5" dirty="0">
                <a:latin typeface="Arial"/>
                <a:cs typeface="Arial"/>
              </a:rPr>
              <a:t>forum, inter-agency </a:t>
            </a:r>
            <a:r>
              <a:rPr sz="1800" dirty="0">
                <a:latin typeface="Arial"/>
                <a:cs typeface="Arial"/>
              </a:rPr>
              <a:t>meetings, </a:t>
            </a:r>
            <a:r>
              <a:rPr sz="1800" spc="-5" dirty="0">
                <a:latin typeface="Arial"/>
                <a:cs typeface="Arial"/>
              </a:rPr>
              <a:t>among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others;</a:t>
            </a:r>
            <a:endParaRPr sz="1800">
              <a:latin typeface="Arial"/>
              <a:cs typeface="Arial"/>
            </a:endParaRPr>
          </a:p>
          <a:p>
            <a:pPr marL="379095" marR="405130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Communicate school concerns </a:t>
            </a:r>
            <a:r>
              <a:rPr sz="1800" spc="-5" dirty="0">
                <a:latin typeface="Arial"/>
                <a:cs typeface="Arial"/>
              </a:rPr>
              <a:t>to the </a:t>
            </a:r>
            <a:r>
              <a:rPr sz="1800" dirty="0">
                <a:latin typeface="Arial"/>
                <a:cs typeface="Arial"/>
              </a:rPr>
              <a:t>school </a:t>
            </a:r>
            <a:r>
              <a:rPr sz="1800" spc="-5" dirty="0">
                <a:latin typeface="Arial"/>
                <a:cs typeface="Arial"/>
              </a:rPr>
              <a:t>division </a:t>
            </a:r>
            <a:r>
              <a:rPr sz="1800" spc="-10" dirty="0">
                <a:latin typeface="Arial"/>
                <a:cs typeface="Arial"/>
              </a:rPr>
              <a:t>office </a:t>
            </a:r>
            <a:r>
              <a:rPr sz="1800" spc="-5" dirty="0">
                <a:latin typeface="Arial"/>
                <a:cs typeface="Arial"/>
              </a:rPr>
              <a:t>during  </a:t>
            </a:r>
            <a:r>
              <a:rPr sz="1800" dirty="0">
                <a:latin typeface="Arial"/>
                <a:cs typeface="Arial"/>
              </a:rPr>
              <a:t>meetings, </a:t>
            </a:r>
            <a:r>
              <a:rPr sz="1800" spc="-5" dirty="0">
                <a:latin typeface="Arial"/>
                <a:cs typeface="Arial"/>
              </a:rPr>
              <a:t>fora, 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conferences;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Oversee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conduct of </a:t>
            </a:r>
            <a:r>
              <a:rPr sz="1800" b="1" dirty="0">
                <a:latin typeface="Arial"/>
                <a:cs typeface="Arial"/>
              </a:rPr>
              <a:t>M&amp;E </a:t>
            </a:r>
            <a:r>
              <a:rPr sz="1800" b="1" spc="-5" dirty="0">
                <a:latin typeface="Arial"/>
                <a:cs typeface="Arial"/>
              </a:rPr>
              <a:t>activities in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school </a:t>
            </a:r>
            <a:r>
              <a:rPr sz="1800" spc="-5" dirty="0">
                <a:latin typeface="Arial"/>
                <a:cs typeface="Arial"/>
              </a:rPr>
              <a:t>and ensure that  these are according to established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standards;</a:t>
            </a:r>
            <a:endParaRPr sz="1800">
              <a:latin typeface="Arial"/>
              <a:cs typeface="Arial"/>
            </a:endParaRPr>
          </a:p>
          <a:p>
            <a:pPr marL="379095" marR="37147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Engage different stakeholders in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conduct of school </a:t>
            </a:r>
            <a:r>
              <a:rPr sz="1800" b="1" dirty="0">
                <a:latin typeface="Arial"/>
                <a:cs typeface="Arial"/>
              </a:rPr>
              <a:t>M&amp;E  </a:t>
            </a:r>
            <a:r>
              <a:rPr sz="1800" b="1" spc="-5" dirty="0">
                <a:latin typeface="Arial"/>
                <a:cs typeface="Arial"/>
              </a:rPr>
              <a:t>activities </a:t>
            </a:r>
            <a:r>
              <a:rPr sz="1800" dirty="0">
                <a:latin typeface="Arial"/>
                <a:cs typeface="Arial"/>
              </a:rPr>
              <a:t>such </a:t>
            </a:r>
            <a:r>
              <a:rPr sz="1800" spc="-5" dirty="0">
                <a:latin typeface="Arial"/>
                <a:cs typeface="Arial"/>
              </a:rPr>
              <a:t>as the </a:t>
            </a:r>
            <a:r>
              <a:rPr sz="1800" dirty="0">
                <a:latin typeface="Arial"/>
                <a:cs typeface="Arial"/>
              </a:rPr>
              <a:t>members </a:t>
            </a:r>
            <a:r>
              <a:rPr sz="1800" spc="-5" dirty="0">
                <a:latin typeface="Arial"/>
                <a:cs typeface="Arial"/>
              </a:rPr>
              <a:t>of the School Planning </a:t>
            </a:r>
            <a:r>
              <a:rPr sz="1800" spc="-55" dirty="0">
                <a:latin typeface="Arial"/>
                <a:cs typeface="Arial"/>
              </a:rPr>
              <a:t>Team </a:t>
            </a:r>
            <a:r>
              <a:rPr sz="1800" dirty="0">
                <a:latin typeface="Arial"/>
                <a:cs typeface="Arial"/>
              </a:rPr>
              <a:t>(SPT),  </a:t>
            </a:r>
            <a:r>
              <a:rPr sz="1800" spc="-5" dirty="0">
                <a:latin typeface="Arial"/>
                <a:cs typeface="Arial"/>
              </a:rPr>
              <a:t>School Governance Council </a:t>
            </a:r>
            <a:r>
              <a:rPr sz="1800" dirty="0">
                <a:latin typeface="Arial"/>
                <a:cs typeface="Arial"/>
              </a:rPr>
              <a:t>(SGC), </a:t>
            </a:r>
            <a:r>
              <a:rPr sz="1800" spc="-5" dirty="0">
                <a:latin typeface="Arial"/>
                <a:cs typeface="Arial"/>
              </a:rPr>
              <a:t>among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others;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69042" y="893423"/>
            <a:ext cx="2205990" cy="1025525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HEAD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2260" y="54908"/>
            <a:ext cx="3909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i="0" spc="290" dirty="0">
                <a:latin typeface="Verdana"/>
                <a:cs typeface="Verdana"/>
              </a:rPr>
              <a:t>OVERALL</a:t>
            </a:r>
            <a:r>
              <a:rPr sz="3600" b="0" i="0" spc="-160" dirty="0">
                <a:latin typeface="Verdana"/>
                <a:cs typeface="Verdana"/>
              </a:rPr>
              <a:t> </a:t>
            </a:r>
            <a:r>
              <a:rPr sz="3600" b="0" i="0" spc="315" dirty="0">
                <a:latin typeface="Verdana"/>
                <a:cs typeface="Verdana"/>
              </a:rPr>
              <a:t>LEAD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4269" y="2050235"/>
            <a:ext cx="8432165" cy="0"/>
          </a:xfrm>
          <a:custGeom>
            <a:avLst/>
            <a:gdLst/>
            <a:ahLst/>
            <a:cxnLst/>
            <a:rect l="l" t="t" r="r" b="b"/>
            <a:pathLst>
              <a:path w="8432165">
                <a:moveTo>
                  <a:pt x="0" y="0"/>
                </a:moveTo>
                <a:lnTo>
                  <a:pt x="843178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8447" y="2330378"/>
            <a:ext cx="7770495" cy="359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25336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Conduct quarterly Program Implementation Review </a:t>
            </a:r>
            <a:r>
              <a:rPr sz="1800" b="1" dirty="0">
                <a:latin typeface="Arial"/>
                <a:cs typeface="Arial"/>
              </a:rPr>
              <a:t>(PIR) </a:t>
            </a:r>
            <a:r>
              <a:rPr sz="1800" spc="-5" dirty="0">
                <a:latin typeface="Arial"/>
                <a:cs typeface="Arial"/>
              </a:rPr>
              <a:t>in the  </a:t>
            </a:r>
            <a:r>
              <a:rPr sz="1800" dirty="0">
                <a:latin typeface="Arial"/>
                <a:cs typeface="Arial"/>
              </a:rPr>
              <a:t>school </a:t>
            </a:r>
            <a:r>
              <a:rPr sz="1800" spc="-5" dirty="0">
                <a:latin typeface="Arial"/>
                <a:cs typeface="Arial"/>
              </a:rPr>
              <a:t>to track physical and financial accomplishments and assess the  progress of implementation of plans, programs, projects, and </a:t>
            </a:r>
            <a:r>
              <a:rPr sz="1800" dirty="0">
                <a:latin typeface="Arial"/>
                <a:cs typeface="Arial"/>
              </a:rPr>
              <a:t>major  </a:t>
            </a:r>
            <a:r>
              <a:rPr sz="1800" spc="-5" dirty="0">
                <a:latin typeface="Arial"/>
                <a:cs typeface="Arial"/>
              </a:rPr>
              <a:t>activities;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Maintain </a:t>
            </a:r>
            <a:r>
              <a:rPr sz="1800" b="1" spc="-5" dirty="0">
                <a:latin typeface="Arial"/>
                <a:cs typeface="Arial"/>
              </a:rPr>
              <a:t>records of </a:t>
            </a:r>
            <a:r>
              <a:rPr sz="1800" b="1" dirty="0">
                <a:latin typeface="Arial"/>
                <a:cs typeface="Arial"/>
              </a:rPr>
              <a:t>M&amp;E </a:t>
            </a:r>
            <a:r>
              <a:rPr sz="1800" b="1" spc="-5" dirty="0">
                <a:latin typeface="Arial"/>
                <a:cs typeface="Arial"/>
              </a:rPr>
              <a:t>results and integrate </a:t>
            </a:r>
            <a:r>
              <a:rPr sz="1800" dirty="0">
                <a:latin typeface="Arial"/>
                <a:cs typeface="Arial"/>
              </a:rPr>
              <a:t>such </a:t>
            </a:r>
            <a:r>
              <a:rPr sz="1800" spc="-5" dirty="0">
                <a:latin typeface="Arial"/>
                <a:cs typeface="Arial"/>
              </a:rPr>
              <a:t>in the preparation  of </a:t>
            </a:r>
            <a:r>
              <a:rPr sz="1800" spc="-35" dirty="0">
                <a:latin typeface="Arial"/>
                <a:cs typeface="Arial"/>
              </a:rPr>
              <a:t>SIP/AIP, </a:t>
            </a:r>
            <a:r>
              <a:rPr sz="1800" spc="-40" dirty="0">
                <a:latin typeface="Arial"/>
                <a:cs typeface="Arial"/>
              </a:rPr>
              <a:t>OPCRF, </a:t>
            </a:r>
            <a:r>
              <a:rPr sz="1800" spc="-5" dirty="0">
                <a:latin typeface="Arial"/>
                <a:cs typeface="Arial"/>
              </a:rPr>
              <a:t>and other </a:t>
            </a:r>
            <a:r>
              <a:rPr sz="1800" dirty="0">
                <a:latin typeface="Arial"/>
                <a:cs typeface="Arial"/>
              </a:rPr>
              <a:t>school </a:t>
            </a:r>
            <a:r>
              <a:rPr sz="1800" spc="-5" dirty="0">
                <a:latin typeface="Arial"/>
                <a:cs typeface="Arial"/>
              </a:rPr>
              <a:t>programs, projects, and </a:t>
            </a:r>
            <a:r>
              <a:rPr sz="1800" dirty="0">
                <a:latin typeface="Arial"/>
                <a:cs typeface="Arial"/>
              </a:rPr>
              <a:t>major  </a:t>
            </a:r>
            <a:r>
              <a:rPr sz="1800" spc="-5" dirty="0">
                <a:latin typeface="Arial"/>
                <a:cs typeface="Arial"/>
              </a:rPr>
              <a:t>activities;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Develop </a:t>
            </a:r>
            <a:r>
              <a:rPr sz="1800" b="1" dirty="0">
                <a:latin typeface="Arial"/>
                <a:cs typeface="Arial"/>
              </a:rPr>
              <a:t>M&amp;E </a:t>
            </a:r>
            <a:r>
              <a:rPr sz="1800" b="1" spc="-5" dirty="0">
                <a:latin typeface="Arial"/>
                <a:cs typeface="Arial"/>
              </a:rPr>
              <a:t>plan </a:t>
            </a:r>
            <a:r>
              <a:rPr sz="1800" spc="-5" dirty="0">
                <a:latin typeface="Arial"/>
                <a:cs typeface="Arial"/>
              </a:rPr>
              <a:t>for their </a:t>
            </a:r>
            <a:r>
              <a:rPr sz="1800" dirty="0">
                <a:latin typeface="Arial"/>
                <a:cs typeface="Arial"/>
              </a:rPr>
              <a:t>respective </a:t>
            </a:r>
            <a:r>
              <a:rPr sz="1800" spc="-5" dirty="0">
                <a:latin typeface="Arial"/>
                <a:cs typeface="Arial"/>
              </a:rPr>
              <a:t>School improvement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plan;</a:t>
            </a:r>
            <a:endParaRPr sz="1800">
              <a:latin typeface="Arial"/>
              <a:cs typeface="Arial"/>
            </a:endParaRPr>
          </a:p>
          <a:p>
            <a:pPr marL="379095" marR="133350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Prepare school </a:t>
            </a:r>
            <a:r>
              <a:rPr sz="1800" b="1" dirty="0">
                <a:latin typeface="Arial"/>
                <a:cs typeface="Arial"/>
              </a:rPr>
              <a:t>M&amp;E </a:t>
            </a:r>
            <a:r>
              <a:rPr sz="1800" b="1" spc="-5" dirty="0">
                <a:latin typeface="Arial"/>
                <a:cs typeface="Arial"/>
              </a:rPr>
              <a:t>reports </a:t>
            </a:r>
            <a:r>
              <a:rPr sz="1800" spc="-5" dirty="0">
                <a:latin typeface="Arial"/>
                <a:cs typeface="Arial"/>
              </a:rPr>
              <a:t>for dissemination to internal and external  </a:t>
            </a:r>
            <a:r>
              <a:rPr sz="1800" dirty="0">
                <a:latin typeface="Arial"/>
                <a:cs typeface="Arial"/>
              </a:rPr>
              <a:t>stakeholders such </a:t>
            </a:r>
            <a:r>
              <a:rPr sz="1800" spc="-5" dirty="0">
                <a:latin typeface="Arial"/>
                <a:cs typeface="Arial"/>
              </a:rPr>
              <a:t>as the School Report Card </a:t>
            </a:r>
            <a:r>
              <a:rPr sz="1800" dirty="0">
                <a:latin typeface="Arial"/>
                <a:cs typeface="Arial"/>
              </a:rPr>
              <a:t>(SRC), </a:t>
            </a:r>
            <a:r>
              <a:rPr sz="1800" spc="-10" dirty="0">
                <a:latin typeface="Arial"/>
                <a:cs typeface="Arial"/>
              </a:rPr>
              <a:t>Transparency  </a:t>
            </a:r>
            <a:r>
              <a:rPr sz="1800" spc="-5" dirty="0">
                <a:latin typeface="Arial"/>
                <a:cs typeface="Arial"/>
              </a:rPr>
              <a:t>Board, Learning Action Cells </a:t>
            </a:r>
            <a:r>
              <a:rPr sz="1800" dirty="0">
                <a:latin typeface="Arial"/>
                <a:cs typeface="Arial"/>
              </a:rPr>
              <a:t>(LAC), </a:t>
            </a:r>
            <a:r>
              <a:rPr sz="1800" spc="-5" dirty="0">
                <a:latin typeface="Arial"/>
                <a:cs typeface="Arial"/>
              </a:rPr>
              <a:t>among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others;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Determine additional performance indicators and other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adjustments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in the </a:t>
            </a:r>
            <a:r>
              <a:rPr sz="1800" dirty="0">
                <a:latin typeface="Arial"/>
                <a:cs typeface="Arial"/>
              </a:rPr>
              <a:t>school M&amp;E </a:t>
            </a:r>
            <a:r>
              <a:rPr sz="1800" spc="-5" dirty="0">
                <a:latin typeface="Arial"/>
                <a:cs typeface="Arial"/>
              </a:rPr>
              <a:t>plan 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necessary.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69042" y="893423"/>
            <a:ext cx="2205990" cy="1025525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HEAD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1857" y="56940"/>
            <a:ext cx="39535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0" spc="130" dirty="0">
                <a:latin typeface="Verdana"/>
                <a:cs typeface="Verdana"/>
              </a:rPr>
              <a:t>PROCESS</a:t>
            </a:r>
            <a:r>
              <a:rPr sz="3200" b="0" i="0" spc="-130" dirty="0">
                <a:latin typeface="Verdana"/>
                <a:cs typeface="Verdana"/>
              </a:rPr>
              <a:t> </a:t>
            </a:r>
            <a:r>
              <a:rPr sz="3200" b="0" i="0" spc="250" dirty="0">
                <a:latin typeface="Verdana"/>
                <a:cs typeface="Verdana"/>
              </a:rPr>
              <a:t>OWNER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348" y="2154899"/>
            <a:ext cx="7793355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4160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Oversee and manage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conduct of </a:t>
            </a:r>
            <a:r>
              <a:rPr sz="1800" b="1" dirty="0">
                <a:latin typeface="Arial"/>
                <a:cs typeface="Arial"/>
              </a:rPr>
              <a:t>M&amp;E </a:t>
            </a:r>
            <a:r>
              <a:rPr sz="1800" spc="-5" dirty="0">
                <a:latin typeface="Arial"/>
                <a:cs typeface="Arial"/>
              </a:rPr>
              <a:t>of all operating units within  their governance level and ensure that they are adhering to established  </a:t>
            </a:r>
            <a:r>
              <a:rPr sz="1800" dirty="0">
                <a:latin typeface="Arial"/>
                <a:cs typeface="Arial"/>
              </a:rPr>
              <a:t>standards;</a:t>
            </a: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Review and provide input </a:t>
            </a:r>
            <a:r>
              <a:rPr sz="1800" b="1" dirty="0">
                <a:latin typeface="Arial"/>
                <a:cs typeface="Arial"/>
              </a:rPr>
              <a:t>to the M&amp;E </a:t>
            </a:r>
            <a:r>
              <a:rPr sz="1800" b="1" spc="-5" dirty="0">
                <a:latin typeface="Arial"/>
                <a:cs typeface="Arial"/>
              </a:rPr>
              <a:t>plan </a:t>
            </a:r>
            <a:r>
              <a:rPr sz="1800" spc="-5" dirty="0">
                <a:latin typeface="Arial"/>
                <a:cs typeface="Arial"/>
              </a:rPr>
              <a:t>of DepEd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offices</a:t>
            </a:r>
            <a:endParaRPr sz="1800" dirty="0">
              <a:latin typeface="Arial"/>
              <a:cs typeface="Arial"/>
            </a:endParaRPr>
          </a:p>
          <a:p>
            <a:pPr marL="379095" marR="20637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Maintain a </a:t>
            </a:r>
            <a:r>
              <a:rPr sz="1800" b="1" spc="-5" dirty="0">
                <a:latin typeface="Arial"/>
                <a:cs typeface="Arial"/>
              </a:rPr>
              <a:t>national/regional/SD database </a:t>
            </a:r>
            <a:r>
              <a:rPr sz="1800" b="1" dirty="0">
                <a:latin typeface="Arial"/>
                <a:cs typeface="Arial"/>
              </a:rPr>
              <a:t>facility </a:t>
            </a:r>
            <a:r>
              <a:rPr sz="1800" spc="-5" dirty="0">
                <a:latin typeface="Arial"/>
                <a:cs typeface="Arial"/>
              </a:rPr>
              <a:t>to ensure that data  and information gathered from </a:t>
            </a:r>
            <a:r>
              <a:rPr sz="1800" dirty="0">
                <a:latin typeface="Arial"/>
                <a:cs typeface="Arial"/>
              </a:rPr>
              <a:t>M&amp;E </a:t>
            </a:r>
            <a:r>
              <a:rPr sz="1800" spc="-5" dirty="0">
                <a:latin typeface="Arial"/>
                <a:cs typeface="Arial"/>
              </a:rPr>
              <a:t>activities are properly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managed;</a:t>
            </a:r>
          </a:p>
          <a:p>
            <a:pPr marL="379095" marR="55244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Consolidate and analyze </a:t>
            </a:r>
            <a:r>
              <a:rPr sz="1800" b="1" dirty="0">
                <a:latin typeface="Arial"/>
                <a:cs typeface="Arial"/>
              </a:rPr>
              <a:t>M&amp;E </a:t>
            </a:r>
            <a:r>
              <a:rPr sz="1800" b="1" spc="-5" dirty="0">
                <a:latin typeface="Arial"/>
                <a:cs typeface="Arial"/>
              </a:rPr>
              <a:t>reports </a:t>
            </a:r>
            <a:r>
              <a:rPr sz="1800" spc="-5" dirty="0">
                <a:latin typeface="Arial"/>
                <a:cs typeface="Arial"/>
              </a:rPr>
              <a:t>from </a:t>
            </a:r>
            <a:r>
              <a:rPr sz="1800" dirty="0">
                <a:latin typeface="Arial"/>
                <a:cs typeface="Arial"/>
              </a:rPr>
              <a:t>central </a:t>
            </a:r>
            <a:r>
              <a:rPr sz="1800" spc="-5" dirty="0">
                <a:latin typeface="Arial"/>
                <a:cs typeface="Arial"/>
              </a:rPr>
              <a:t>and  </a:t>
            </a:r>
            <a:r>
              <a:rPr sz="1800" dirty="0">
                <a:latin typeface="Arial"/>
                <a:cs typeface="Arial"/>
              </a:rPr>
              <a:t>regional/regional </a:t>
            </a:r>
            <a:r>
              <a:rPr sz="1800" spc="-5" dirty="0">
                <a:latin typeface="Arial"/>
                <a:cs typeface="Arial"/>
              </a:rPr>
              <a:t>and SD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operating units and </a:t>
            </a:r>
            <a:r>
              <a:rPr sz="1800" dirty="0">
                <a:latin typeface="Arial"/>
                <a:cs typeface="Arial"/>
              </a:rPr>
              <a:t>school </a:t>
            </a:r>
            <a:r>
              <a:rPr sz="1800" spc="-5" dirty="0">
                <a:latin typeface="Arial"/>
                <a:cs typeface="Arial"/>
              </a:rPr>
              <a:t>for the  preparation of national/regional/SD </a:t>
            </a:r>
            <a:r>
              <a:rPr sz="1800" dirty="0">
                <a:latin typeface="Arial"/>
                <a:cs typeface="Arial"/>
              </a:rPr>
              <a:t>reports </a:t>
            </a:r>
            <a:r>
              <a:rPr sz="1800" spc="-5" dirty="0">
                <a:latin typeface="Arial"/>
                <a:cs typeface="Arial"/>
              </a:rPr>
              <a:t>to be disseminated to internal  and external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stakeholders;</a:t>
            </a:r>
          </a:p>
          <a:p>
            <a:pPr marL="379095" marR="5080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Lead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conduct of quarterly Program Implementation Review </a:t>
            </a:r>
            <a:r>
              <a:rPr sz="1800" b="1" dirty="0">
                <a:latin typeface="Arial"/>
                <a:cs typeface="Arial"/>
              </a:rPr>
              <a:t>(PIR)  </a:t>
            </a:r>
            <a:r>
              <a:rPr sz="1800" spc="-5" dirty="0">
                <a:latin typeface="Arial"/>
                <a:cs typeface="Arial"/>
              </a:rPr>
              <a:t>among </a:t>
            </a:r>
            <a:r>
              <a:rPr sz="1800" dirty="0">
                <a:latin typeface="Arial"/>
                <a:cs typeface="Arial"/>
              </a:rPr>
              <a:t>central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regional </a:t>
            </a:r>
            <a:r>
              <a:rPr sz="1800" spc="-5" dirty="0">
                <a:latin typeface="Arial"/>
                <a:cs typeface="Arial"/>
              </a:rPr>
              <a:t>operating units/ </a:t>
            </a:r>
            <a:r>
              <a:rPr sz="1800" dirty="0">
                <a:latin typeface="Arial"/>
                <a:cs typeface="Arial"/>
              </a:rPr>
              <a:t>regional </a:t>
            </a:r>
            <a:r>
              <a:rPr sz="1800" spc="-5" dirty="0">
                <a:latin typeface="Arial"/>
                <a:cs typeface="Arial"/>
              </a:rPr>
              <a:t>and SD operating  units/ SD operating units and </a:t>
            </a:r>
            <a:r>
              <a:rPr sz="1800" dirty="0">
                <a:latin typeface="Arial"/>
                <a:cs typeface="Arial"/>
              </a:rPr>
              <a:t>schools </a:t>
            </a:r>
            <a:r>
              <a:rPr sz="1800" spc="-5" dirty="0">
                <a:latin typeface="Arial"/>
                <a:cs typeface="Arial"/>
              </a:rPr>
              <a:t>to track physical and financial  accomplishments and assess the progress implementation of plans,  programs, projects, and </a:t>
            </a:r>
            <a:r>
              <a:rPr sz="1800" dirty="0">
                <a:latin typeface="Arial"/>
                <a:cs typeface="Arial"/>
              </a:rPr>
              <a:t>major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activities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3249" y="943123"/>
            <a:ext cx="1696085" cy="844550"/>
            <a:chOff x="373249" y="943123"/>
            <a:chExt cx="1696085" cy="844550"/>
          </a:xfrm>
        </p:grpSpPr>
        <p:sp>
          <p:nvSpPr>
            <p:cNvPr id="6" name="object 6"/>
            <p:cNvSpPr/>
            <p:nvPr/>
          </p:nvSpPr>
          <p:spPr>
            <a:xfrm>
              <a:off x="373249" y="943123"/>
              <a:ext cx="1695596" cy="8441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0399" y="981223"/>
              <a:ext cx="1581296" cy="7298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4012" y="1050011"/>
            <a:ext cx="1190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 marR="5080" indent="-850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PLANNING  </a:t>
            </a:r>
            <a:r>
              <a:rPr sz="1800" spc="-10" dirty="0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83120" y="981210"/>
            <a:ext cx="2372995" cy="729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5713" y="1049992"/>
            <a:ext cx="1861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marR="5080" indent="-521334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1800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Assurance  Division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13465" y="981223"/>
            <a:ext cx="2734794" cy="7298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41787" y="1050011"/>
            <a:ext cx="2471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School Governance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  Operations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Divisions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8723" y="1930321"/>
            <a:ext cx="8320405" cy="29209"/>
          </a:xfrm>
          <a:custGeom>
            <a:avLst/>
            <a:gdLst/>
            <a:ahLst/>
            <a:cxnLst/>
            <a:rect l="l" t="t" r="r" b="b"/>
            <a:pathLst>
              <a:path w="8320405" h="29210">
                <a:moveTo>
                  <a:pt x="0" y="29099"/>
                </a:moveTo>
                <a:lnTo>
                  <a:pt x="8320183" y="0"/>
                </a:lnTo>
              </a:path>
            </a:pathLst>
          </a:custGeom>
          <a:ln w="19049">
            <a:solidFill>
              <a:srgbClr val="445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93585" y="981223"/>
            <a:ext cx="1640839" cy="730250"/>
          </a:xfrm>
          <a:custGeom>
            <a:avLst/>
            <a:gdLst/>
            <a:ahLst/>
            <a:cxnLst/>
            <a:rect l="l" t="t" r="r" b="b"/>
            <a:pathLst>
              <a:path w="1640840" h="730250">
                <a:moveTo>
                  <a:pt x="1640696" y="729898"/>
                </a:moveTo>
                <a:lnTo>
                  <a:pt x="0" y="729898"/>
                </a:lnTo>
                <a:lnTo>
                  <a:pt x="0" y="0"/>
                </a:lnTo>
                <a:lnTo>
                  <a:pt x="1640696" y="0"/>
                </a:lnTo>
                <a:lnTo>
                  <a:pt x="1640696" y="729898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93585" y="1050011"/>
            <a:ext cx="16408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2284" marR="330835" indent="-1657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SCHOOL  HEAD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761998"/>
            <a:ext cx="9144000" cy="5778500"/>
            <a:chOff x="0" y="761998"/>
            <a:chExt cx="9144000" cy="5778500"/>
          </a:xfrm>
        </p:grpSpPr>
        <p:sp>
          <p:nvSpPr>
            <p:cNvPr id="4" name="object 4"/>
            <p:cNvSpPr/>
            <p:nvPr/>
          </p:nvSpPr>
          <p:spPr>
            <a:xfrm>
              <a:off x="0" y="761998"/>
              <a:ext cx="9144000" cy="152400"/>
            </a:xfrm>
            <a:custGeom>
              <a:avLst/>
              <a:gdLst/>
              <a:ahLst/>
              <a:cxnLst/>
              <a:rect l="l" t="t" r="r" b="b"/>
              <a:pathLst>
                <a:path w="9144000" h="152400">
                  <a:moveTo>
                    <a:pt x="0" y="152399"/>
                  </a:moveTo>
                  <a:lnTo>
                    <a:pt x="9143981" y="152399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7823"/>
              <a:ext cx="9143981" cy="5662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84683"/>
          </a:solidFill>
        </p:spPr>
        <p:txBody>
          <a:bodyPr vert="horz" wrap="square" lIns="0" tIns="67310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530"/>
              </a:spcBef>
            </a:pPr>
            <a:r>
              <a:rPr sz="3600" b="0" i="0" spc="90" dirty="0">
                <a:latin typeface="Verdana"/>
                <a:cs typeface="Verdana"/>
              </a:rPr>
              <a:t>Types </a:t>
            </a:r>
            <a:r>
              <a:rPr sz="3600" b="0" i="0" spc="70" dirty="0">
                <a:latin typeface="Verdana"/>
                <a:cs typeface="Verdana"/>
              </a:rPr>
              <a:t>of</a:t>
            </a:r>
            <a:r>
              <a:rPr sz="3600" b="0" i="0" spc="-245" dirty="0">
                <a:latin typeface="Verdana"/>
                <a:cs typeface="Verdana"/>
              </a:rPr>
              <a:t> </a:t>
            </a:r>
            <a:r>
              <a:rPr sz="3600" b="0" i="0" spc="450" dirty="0">
                <a:latin typeface="Verdana"/>
                <a:cs typeface="Verdana"/>
              </a:rPr>
              <a:t>M&amp;E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3324" y="3905867"/>
            <a:ext cx="4864100" cy="2185035"/>
          </a:xfrm>
          <a:prstGeom prst="rect">
            <a:avLst/>
          </a:prstGeom>
          <a:solidFill>
            <a:srgbClr val="FFFFFF">
              <a:alpha val="76469"/>
            </a:srgbClr>
          </a:solidFill>
        </p:spPr>
        <p:txBody>
          <a:bodyPr vert="horz" wrap="square" lIns="0" tIns="156210" rIns="0" bIns="0" rtlCol="0">
            <a:spAutoFit/>
          </a:bodyPr>
          <a:lstStyle/>
          <a:p>
            <a:pPr marL="542925" indent="-387350">
              <a:lnSpc>
                <a:spcPct val="100000"/>
              </a:lnSpc>
              <a:spcBef>
                <a:spcPts val="1230"/>
              </a:spcBef>
              <a:buChar char="•"/>
              <a:tabLst>
                <a:tab pos="542290" algn="l"/>
                <a:tab pos="542925" algn="l"/>
              </a:tabLst>
            </a:pPr>
            <a:r>
              <a:rPr sz="3700" dirty="0">
                <a:latin typeface="Arial"/>
                <a:cs typeface="Arial"/>
              </a:rPr>
              <a:t>Monitoring</a:t>
            </a:r>
            <a:endParaRPr sz="3700">
              <a:latin typeface="Arial"/>
              <a:cs typeface="Arial"/>
            </a:endParaRPr>
          </a:p>
          <a:p>
            <a:pPr marL="542925" indent="-367030">
              <a:lnSpc>
                <a:spcPct val="100000"/>
              </a:lnSpc>
              <a:spcBef>
                <a:spcPts val="360"/>
              </a:spcBef>
              <a:buSzPct val="83783"/>
              <a:buChar char="•"/>
              <a:tabLst>
                <a:tab pos="542290" algn="l"/>
                <a:tab pos="542925" algn="l"/>
              </a:tabLst>
            </a:pPr>
            <a:r>
              <a:rPr sz="3700" spc="-5" dirty="0">
                <a:latin typeface="Arial"/>
                <a:cs typeface="Arial"/>
              </a:rPr>
              <a:t>Results</a:t>
            </a:r>
            <a:r>
              <a:rPr sz="3700" spc="-100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Evaluation</a:t>
            </a:r>
            <a:endParaRPr sz="3700">
              <a:latin typeface="Arial"/>
              <a:cs typeface="Arial"/>
            </a:endParaRPr>
          </a:p>
          <a:p>
            <a:pPr marL="542925" indent="-387350">
              <a:lnSpc>
                <a:spcPct val="100000"/>
              </a:lnSpc>
              <a:spcBef>
                <a:spcPts val="360"/>
              </a:spcBef>
              <a:buChar char="•"/>
              <a:tabLst>
                <a:tab pos="542290" algn="l"/>
                <a:tab pos="542925" algn="l"/>
              </a:tabLst>
            </a:pPr>
            <a:r>
              <a:rPr sz="3700" spc="-10" dirty="0">
                <a:latin typeface="Arial"/>
                <a:cs typeface="Arial"/>
              </a:rPr>
              <a:t>Process</a:t>
            </a:r>
            <a:r>
              <a:rPr sz="3700" spc="-105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Evaluation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1857" y="56940"/>
            <a:ext cx="39535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0" spc="130" dirty="0">
                <a:latin typeface="Verdana"/>
                <a:cs typeface="Verdana"/>
              </a:rPr>
              <a:t>PROCESS</a:t>
            </a:r>
            <a:r>
              <a:rPr sz="3200" b="0" i="0" spc="-130" dirty="0">
                <a:latin typeface="Verdana"/>
                <a:cs typeface="Verdana"/>
              </a:rPr>
              <a:t> </a:t>
            </a:r>
            <a:r>
              <a:rPr sz="3200" b="0" i="0" spc="250" dirty="0">
                <a:latin typeface="Verdana"/>
                <a:cs typeface="Verdana"/>
              </a:rPr>
              <a:t>OWNER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348" y="2154899"/>
            <a:ext cx="783590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410209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Oversee and provide assistance in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conduct of evaluations </a:t>
            </a:r>
            <a:r>
              <a:rPr sz="1800" spc="-5" dirty="0">
                <a:latin typeface="Arial"/>
                <a:cs typeface="Arial"/>
              </a:rPr>
              <a:t>on  </a:t>
            </a:r>
            <a:r>
              <a:rPr sz="1800" spc="-10" dirty="0">
                <a:latin typeface="Arial"/>
                <a:cs typeface="Arial"/>
              </a:rPr>
              <a:t>DepEd’s </a:t>
            </a:r>
            <a:r>
              <a:rPr sz="1800" spc="-5" dirty="0">
                <a:latin typeface="Arial"/>
                <a:cs typeface="Arial"/>
              </a:rPr>
              <a:t>programs, projects, and </a:t>
            </a:r>
            <a:r>
              <a:rPr sz="1800" dirty="0">
                <a:latin typeface="Arial"/>
                <a:cs typeface="Arial"/>
              </a:rPr>
              <a:t>major </a:t>
            </a:r>
            <a:r>
              <a:rPr sz="1800" spc="-5" dirty="0">
                <a:latin typeface="Arial"/>
                <a:cs typeface="Arial"/>
              </a:rPr>
              <a:t>activities;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and,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Provide </a:t>
            </a:r>
            <a:r>
              <a:rPr sz="1800" b="1" dirty="0">
                <a:latin typeface="Arial"/>
                <a:cs typeface="Arial"/>
              </a:rPr>
              <a:t>technical </a:t>
            </a:r>
            <a:r>
              <a:rPr sz="1800" b="1" spc="-5" dirty="0">
                <a:latin typeface="Arial"/>
                <a:cs typeface="Arial"/>
              </a:rPr>
              <a:t>assistance and capacity building support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central 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regional </a:t>
            </a:r>
            <a:r>
              <a:rPr sz="1800" spc="-5" dirty="0">
                <a:latin typeface="Arial"/>
                <a:cs typeface="Arial"/>
              </a:rPr>
              <a:t>operating units/ </a:t>
            </a:r>
            <a:r>
              <a:rPr sz="1800" dirty="0">
                <a:latin typeface="Arial"/>
                <a:cs typeface="Arial"/>
              </a:rPr>
              <a:t>regional </a:t>
            </a:r>
            <a:r>
              <a:rPr sz="1800" spc="-5" dirty="0">
                <a:latin typeface="Arial"/>
                <a:cs typeface="Arial"/>
              </a:rPr>
              <a:t>and SD operating units/ SD  operating units and </a:t>
            </a:r>
            <a:r>
              <a:rPr sz="1800" dirty="0">
                <a:latin typeface="Arial"/>
                <a:cs typeface="Arial"/>
              </a:rPr>
              <a:t>schools </a:t>
            </a:r>
            <a:r>
              <a:rPr sz="1800" spc="-5" dirty="0">
                <a:latin typeface="Arial"/>
                <a:cs typeface="Arial"/>
              </a:rPr>
              <a:t>on the </a:t>
            </a:r>
            <a:r>
              <a:rPr sz="1800" dirty="0">
                <a:latin typeface="Arial"/>
                <a:cs typeface="Arial"/>
              </a:rPr>
              <a:t>management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conduct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M&amp;E  </a:t>
            </a:r>
            <a:r>
              <a:rPr sz="1800" spc="-5" dirty="0">
                <a:latin typeface="Arial"/>
                <a:cs typeface="Arial"/>
              </a:rPr>
              <a:t>within their </a:t>
            </a:r>
            <a:r>
              <a:rPr sz="1800" dirty="0">
                <a:latin typeface="Arial"/>
                <a:cs typeface="Arial"/>
              </a:rPr>
              <a:t>respective M&amp;E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systems.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5648" y="943110"/>
            <a:ext cx="2147570" cy="844550"/>
            <a:chOff x="525648" y="943110"/>
            <a:chExt cx="2147570" cy="844550"/>
          </a:xfrm>
        </p:grpSpPr>
        <p:sp>
          <p:nvSpPr>
            <p:cNvPr id="6" name="object 6"/>
            <p:cNvSpPr/>
            <p:nvPr/>
          </p:nvSpPr>
          <p:spPr>
            <a:xfrm>
              <a:off x="525648" y="943110"/>
              <a:ext cx="2147395" cy="8441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2798" y="981210"/>
              <a:ext cx="2033095" cy="7298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2798" y="981210"/>
            <a:ext cx="2033270" cy="73025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516255" marR="427990" indent="-85090">
              <a:lnSpc>
                <a:spcPct val="100000"/>
              </a:lnSpc>
              <a:spcBef>
                <a:spcPts val="640"/>
              </a:spcBef>
            </a:pPr>
            <a:r>
              <a:rPr sz="1800" spc="-5" dirty="0">
                <a:latin typeface="Arial"/>
                <a:cs typeface="Arial"/>
              </a:rPr>
              <a:t>PLANNING  </a:t>
            </a:r>
            <a:r>
              <a:rPr sz="1800" spc="-10" dirty="0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27593" y="981210"/>
            <a:ext cx="2372995" cy="729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0184" y="1049992"/>
            <a:ext cx="1861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marR="5080" indent="-521334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1800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Assurance  Division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35512" y="981210"/>
            <a:ext cx="2720994" cy="7298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56929" y="1049992"/>
            <a:ext cx="2471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School Governance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and  Operations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Divisions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8723" y="1930321"/>
            <a:ext cx="8320405" cy="29209"/>
          </a:xfrm>
          <a:custGeom>
            <a:avLst/>
            <a:gdLst/>
            <a:ahLst/>
            <a:cxnLst/>
            <a:rect l="l" t="t" r="r" b="b"/>
            <a:pathLst>
              <a:path w="8320405" h="29210">
                <a:moveTo>
                  <a:pt x="0" y="29099"/>
                </a:moveTo>
                <a:lnTo>
                  <a:pt x="8320183" y="0"/>
                </a:lnTo>
              </a:path>
            </a:pathLst>
          </a:custGeom>
          <a:ln w="19049">
            <a:solidFill>
              <a:srgbClr val="445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3585" y="56940"/>
            <a:ext cx="49701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0" spc="175" dirty="0">
                <a:latin typeface="Verdana"/>
                <a:cs typeface="Verdana"/>
              </a:rPr>
              <a:t>RESPONSIBLE</a:t>
            </a:r>
            <a:r>
              <a:rPr sz="3200" b="0" i="0" spc="-125" dirty="0">
                <a:latin typeface="Verdana"/>
                <a:cs typeface="Verdana"/>
              </a:rPr>
              <a:t> </a:t>
            </a:r>
            <a:r>
              <a:rPr sz="3200" b="0" i="0" spc="204" dirty="0">
                <a:latin typeface="Verdana"/>
                <a:cs typeface="Verdana"/>
              </a:rPr>
              <a:t>OFFICE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367" y="2159700"/>
            <a:ext cx="8235315" cy="354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5115">
              <a:lnSpc>
                <a:spcPct val="100000"/>
              </a:lnSpc>
              <a:spcBef>
                <a:spcPts val="100"/>
              </a:spcBef>
              <a:buChar char="▪"/>
              <a:tabLst>
                <a:tab pos="297180" algn="l"/>
                <a:tab pos="297815" algn="l"/>
              </a:tabLst>
            </a:pPr>
            <a:r>
              <a:rPr sz="2100" b="1" spc="-5" dirty="0">
                <a:latin typeface="Arial"/>
                <a:cs typeface="Arial"/>
              </a:rPr>
              <a:t>All operating units of </a:t>
            </a:r>
            <a:r>
              <a:rPr sz="2100" b="1" dirty="0">
                <a:latin typeface="Arial"/>
                <a:cs typeface="Arial"/>
              </a:rPr>
              <a:t>the </a:t>
            </a:r>
            <a:r>
              <a:rPr sz="2100" b="1" spc="-5" dirty="0">
                <a:latin typeface="Arial"/>
                <a:cs typeface="Arial"/>
              </a:rPr>
              <a:t>Department </a:t>
            </a:r>
            <a:r>
              <a:rPr sz="2100" spc="-5" dirty="0">
                <a:latin typeface="Arial"/>
                <a:cs typeface="Arial"/>
              </a:rPr>
              <a:t>from the national, </a:t>
            </a:r>
            <a:r>
              <a:rPr sz="2100" dirty="0">
                <a:latin typeface="Arial"/>
                <a:cs typeface="Arial"/>
              </a:rPr>
              <a:t>regional,  school </a:t>
            </a:r>
            <a:r>
              <a:rPr sz="2100" spc="-5" dirty="0">
                <a:latin typeface="Arial"/>
                <a:cs typeface="Arial"/>
              </a:rPr>
              <a:t>division, and </a:t>
            </a:r>
            <a:r>
              <a:rPr sz="2100" dirty="0">
                <a:latin typeface="Arial"/>
                <a:cs typeface="Arial"/>
              </a:rPr>
              <a:t>school </a:t>
            </a:r>
            <a:r>
              <a:rPr sz="2100" spc="-5" dirty="0">
                <a:latin typeface="Arial"/>
                <a:cs typeface="Arial"/>
              </a:rPr>
              <a:t>levels </a:t>
            </a:r>
            <a:r>
              <a:rPr sz="2100" dirty="0">
                <a:latin typeface="Arial"/>
                <a:cs typeface="Arial"/>
              </a:rPr>
              <a:t>responsible </a:t>
            </a:r>
            <a:r>
              <a:rPr sz="2100" spc="-5" dirty="0">
                <a:latin typeface="Arial"/>
                <a:cs typeface="Arial"/>
              </a:rPr>
              <a:t>to </a:t>
            </a:r>
            <a:r>
              <a:rPr sz="2100" dirty="0">
                <a:latin typeface="Arial"/>
                <a:cs typeface="Arial"/>
              </a:rPr>
              <a:t>conduct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M&amp;E</a:t>
            </a:r>
            <a:endParaRPr sz="2100">
              <a:latin typeface="Arial"/>
              <a:cs typeface="Arial"/>
            </a:endParaRPr>
          </a:p>
          <a:p>
            <a:pPr marL="297180" marR="311785" indent="-285115">
              <a:lnSpc>
                <a:spcPct val="100000"/>
              </a:lnSpc>
              <a:buChar char="▪"/>
              <a:tabLst>
                <a:tab pos="297180" algn="l"/>
                <a:tab pos="297815" algn="l"/>
              </a:tabLst>
            </a:pPr>
            <a:r>
              <a:rPr sz="2100" b="1" spc="-5" dirty="0">
                <a:latin typeface="Arial"/>
                <a:cs typeface="Arial"/>
              </a:rPr>
              <a:t>Establishes results-oriented and evidence-based </a:t>
            </a:r>
            <a:r>
              <a:rPr sz="2100" b="1" dirty="0">
                <a:latin typeface="Arial"/>
                <a:cs typeface="Arial"/>
              </a:rPr>
              <a:t>M&amp;E </a:t>
            </a:r>
            <a:r>
              <a:rPr sz="2100" spc="-5" dirty="0">
                <a:latin typeface="Arial"/>
                <a:cs typeface="Arial"/>
              </a:rPr>
              <a:t>within  their </a:t>
            </a:r>
            <a:r>
              <a:rPr sz="2100" dirty="0">
                <a:latin typeface="Arial"/>
                <a:cs typeface="Arial"/>
              </a:rPr>
              <a:t>respective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offices</a:t>
            </a:r>
            <a:endParaRPr sz="2100">
              <a:latin typeface="Arial"/>
              <a:cs typeface="Arial"/>
            </a:endParaRPr>
          </a:p>
          <a:p>
            <a:pPr marL="297180" marR="224154" indent="-285115">
              <a:lnSpc>
                <a:spcPct val="100000"/>
              </a:lnSpc>
              <a:buChar char="▪"/>
              <a:tabLst>
                <a:tab pos="297180" algn="l"/>
                <a:tab pos="297815" algn="l"/>
              </a:tabLst>
            </a:pPr>
            <a:r>
              <a:rPr sz="2100" b="1" spc="-5" dirty="0">
                <a:latin typeface="Arial"/>
                <a:cs typeface="Arial"/>
              </a:rPr>
              <a:t>Adheres </a:t>
            </a:r>
            <a:r>
              <a:rPr sz="2100" b="1" dirty="0">
                <a:latin typeface="Arial"/>
                <a:cs typeface="Arial"/>
              </a:rPr>
              <a:t>to the </a:t>
            </a:r>
            <a:r>
              <a:rPr sz="2100" b="1" spc="-5" dirty="0">
                <a:latin typeface="Arial"/>
                <a:cs typeface="Arial"/>
              </a:rPr>
              <a:t>established </a:t>
            </a:r>
            <a:r>
              <a:rPr sz="2100" b="1" dirty="0">
                <a:latin typeface="Arial"/>
                <a:cs typeface="Arial"/>
              </a:rPr>
              <a:t>M&amp;E </a:t>
            </a:r>
            <a:r>
              <a:rPr sz="2100" b="1" spc="-5" dirty="0">
                <a:latin typeface="Arial"/>
                <a:cs typeface="Arial"/>
              </a:rPr>
              <a:t>standards </a:t>
            </a:r>
            <a:r>
              <a:rPr sz="2100" spc="-5" dirty="0">
                <a:latin typeface="Arial"/>
                <a:cs typeface="Arial"/>
              </a:rPr>
              <a:t>in performing </a:t>
            </a:r>
            <a:r>
              <a:rPr sz="2100" dirty="0">
                <a:latin typeface="Arial"/>
                <a:cs typeface="Arial"/>
              </a:rPr>
              <a:t>M&amp;E  </a:t>
            </a:r>
            <a:r>
              <a:rPr sz="2100" spc="-5" dirty="0">
                <a:latin typeface="Arial"/>
                <a:cs typeface="Arial"/>
              </a:rPr>
              <a:t>activities and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processes</a:t>
            </a:r>
            <a:endParaRPr sz="2100">
              <a:latin typeface="Arial"/>
              <a:cs typeface="Arial"/>
            </a:endParaRPr>
          </a:p>
          <a:p>
            <a:pPr marL="297180" marR="462915" indent="-285115">
              <a:lnSpc>
                <a:spcPct val="100000"/>
              </a:lnSpc>
              <a:buChar char="▪"/>
              <a:tabLst>
                <a:tab pos="297180" algn="l"/>
                <a:tab pos="297815" algn="l"/>
              </a:tabLst>
            </a:pPr>
            <a:r>
              <a:rPr sz="2100" b="1" spc="-5" dirty="0">
                <a:latin typeface="Arial"/>
                <a:cs typeface="Arial"/>
              </a:rPr>
              <a:t>Partakes in strengthening </a:t>
            </a:r>
            <a:r>
              <a:rPr sz="2100" b="1" dirty="0">
                <a:latin typeface="Arial"/>
                <a:cs typeface="Arial"/>
              </a:rPr>
              <a:t>the </a:t>
            </a:r>
            <a:r>
              <a:rPr sz="2100" b="1" spc="-5" dirty="0">
                <a:latin typeface="Arial"/>
                <a:cs typeface="Arial"/>
              </a:rPr>
              <a:t>horizontal and vertical  integration of </a:t>
            </a:r>
            <a:r>
              <a:rPr sz="2100" b="1" dirty="0">
                <a:latin typeface="Arial"/>
                <a:cs typeface="Arial"/>
              </a:rPr>
              <a:t>M&amp;E </a:t>
            </a:r>
            <a:r>
              <a:rPr sz="2100" b="1" spc="-5" dirty="0">
                <a:latin typeface="Arial"/>
                <a:cs typeface="Arial"/>
              </a:rPr>
              <a:t>system </a:t>
            </a:r>
            <a:r>
              <a:rPr sz="2100" spc="-5" dirty="0">
                <a:latin typeface="Arial"/>
                <a:cs typeface="Arial"/>
              </a:rPr>
              <a:t>by engaging other operating units  during development of local education plans and programs,  implementation of national education policies and </a:t>
            </a:r>
            <a:r>
              <a:rPr sz="2100" dirty="0">
                <a:latin typeface="Arial"/>
                <a:cs typeface="Arial"/>
              </a:rPr>
              <a:t>systems, </a:t>
            </a:r>
            <a:r>
              <a:rPr sz="2100" spc="-5" dirty="0">
                <a:latin typeface="Arial"/>
                <a:cs typeface="Arial"/>
              </a:rPr>
              <a:t>and  </a:t>
            </a:r>
            <a:r>
              <a:rPr sz="2100" dirty="0">
                <a:latin typeface="Arial"/>
                <a:cs typeface="Arial"/>
              </a:rPr>
              <a:t>M&amp;E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0921" y="910003"/>
            <a:ext cx="2084070" cy="1024255"/>
            <a:chOff x="320921" y="910003"/>
            <a:chExt cx="2084070" cy="1024255"/>
          </a:xfrm>
        </p:grpSpPr>
        <p:sp>
          <p:nvSpPr>
            <p:cNvPr id="6" name="object 6"/>
            <p:cNvSpPr/>
            <p:nvPr/>
          </p:nvSpPr>
          <p:spPr>
            <a:xfrm>
              <a:off x="320921" y="910003"/>
              <a:ext cx="2083795" cy="10238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8071" y="948103"/>
              <a:ext cx="1969496" cy="909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8071" y="948103"/>
            <a:ext cx="1969770" cy="90995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90500" marR="186055" indent="29209">
              <a:lnSpc>
                <a:spcPct val="100000"/>
              </a:lnSpc>
              <a:spcBef>
                <a:spcPts val="1350"/>
              </a:spcBef>
            </a:pPr>
            <a:r>
              <a:rPr sz="1800" spc="-5" dirty="0">
                <a:latin typeface="Arial"/>
                <a:cs typeface="Arial"/>
              </a:rPr>
              <a:t>ALL CENTRAL  OFFICE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UNITS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32194" y="948103"/>
            <a:ext cx="1969496" cy="909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19580" y="1153981"/>
            <a:ext cx="1393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marR="5080" indent="-23495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5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REGIONAL  OFFICE</a:t>
            </a:r>
            <a:r>
              <a:rPr sz="15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UNITS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86290" y="940410"/>
            <a:ext cx="1969496" cy="917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76133" y="1197283"/>
            <a:ext cx="17868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25" marR="5080" indent="-35306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ALL SCHOOLS</a:t>
            </a:r>
            <a:r>
              <a:rPr sz="12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DIVISION  OFFICE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UNITS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40411" y="948103"/>
            <a:ext cx="1969770" cy="909955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20955" rIns="0" bIns="0" rtlCol="0">
            <a:spAutoFit/>
          </a:bodyPr>
          <a:lstStyle/>
          <a:p>
            <a:pPr marL="156845" marR="152400" indent="1905" algn="ctr">
              <a:lnSpc>
                <a:spcPct val="100000"/>
              </a:lnSpc>
              <a:spcBef>
                <a:spcPts val="1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ALL PERSONNEL  AND      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STAKEHOLDERS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IN  THE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8069" y="1987056"/>
            <a:ext cx="8432165" cy="0"/>
          </a:xfrm>
          <a:custGeom>
            <a:avLst/>
            <a:gdLst/>
            <a:ahLst/>
            <a:cxnLst/>
            <a:rect l="l" t="t" r="r" b="b"/>
            <a:pathLst>
              <a:path w="8432165">
                <a:moveTo>
                  <a:pt x="0" y="0"/>
                </a:moveTo>
                <a:lnTo>
                  <a:pt x="843178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3585" y="56940"/>
            <a:ext cx="49701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0" spc="175" dirty="0">
                <a:latin typeface="Verdana"/>
                <a:cs typeface="Verdana"/>
              </a:rPr>
              <a:t>RESPONSIBLE</a:t>
            </a:r>
            <a:r>
              <a:rPr sz="3200" b="0" i="0" spc="-125" dirty="0">
                <a:latin typeface="Verdana"/>
                <a:cs typeface="Verdana"/>
              </a:rPr>
              <a:t> </a:t>
            </a:r>
            <a:r>
              <a:rPr sz="3200" b="0" i="0" spc="204" dirty="0">
                <a:latin typeface="Verdana"/>
                <a:cs typeface="Verdana"/>
              </a:rPr>
              <a:t>OFFICE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6389" y="2191377"/>
            <a:ext cx="8143240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207645" indent="-276225">
              <a:lnSpc>
                <a:spcPct val="100000"/>
              </a:lnSpc>
              <a:spcBef>
                <a:spcPts val="100"/>
              </a:spcBef>
              <a:buChar char="▪"/>
              <a:tabLst>
                <a:tab pos="288290" algn="l"/>
                <a:tab pos="288925" algn="l"/>
              </a:tabLst>
            </a:pPr>
            <a:r>
              <a:rPr sz="1900" b="1" spc="-5" dirty="0">
                <a:latin typeface="Arial"/>
                <a:cs typeface="Arial"/>
              </a:rPr>
              <a:t>Develop </a:t>
            </a:r>
            <a:r>
              <a:rPr sz="1900" b="1" dirty="0">
                <a:latin typeface="Arial"/>
                <a:cs typeface="Arial"/>
              </a:rPr>
              <a:t>M&amp;E </a:t>
            </a:r>
            <a:r>
              <a:rPr sz="1900" b="1" spc="-5" dirty="0">
                <a:latin typeface="Arial"/>
                <a:cs typeface="Arial"/>
              </a:rPr>
              <a:t>plan </a:t>
            </a:r>
            <a:r>
              <a:rPr sz="1900" b="1" dirty="0">
                <a:latin typeface="Arial"/>
                <a:cs typeface="Arial"/>
              </a:rPr>
              <a:t>for </a:t>
            </a:r>
            <a:r>
              <a:rPr sz="1900" spc="-5" dirty="0">
                <a:latin typeface="Arial"/>
                <a:cs typeface="Arial"/>
              </a:rPr>
              <a:t>their </a:t>
            </a:r>
            <a:r>
              <a:rPr sz="1900" dirty="0">
                <a:latin typeface="Arial"/>
                <a:cs typeface="Arial"/>
              </a:rPr>
              <a:t>respective </a:t>
            </a:r>
            <a:r>
              <a:rPr sz="1900" spc="-5" dirty="0">
                <a:latin typeface="Arial"/>
                <a:cs typeface="Arial"/>
              </a:rPr>
              <a:t>education plans, programs, and  policies</a:t>
            </a:r>
            <a:endParaRPr sz="1900">
              <a:latin typeface="Arial"/>
              <a:cs typeface="Arial"/>
            </a:endParaRPr>
          </a:p>
          <a:p>
            <a:pPr marL="288290" marR="5080" indent="-276225">
              <a:lnSpc>
                <a:spcPct val="100000"/>
              </a:lnSpc>
              <a:buChar char="▪"/>
              <a:tabLst>
                <a:tab pos="288290" algn="l"/>
                <a:tab pos="288925" algn="l"/>
              </a:tabLst>
            </a:pPr>
            <a:r>
              <a:rPr sz="1900" b="1" spc="-5" dirty="0">
                <a:latin typeface="Arial"/>
                <a:cs typeface="Arial"/>
              </a:rPr>
              <a:t>Provides </a:t>
            </a:r>
            <a:r>
              <a:rPr sz="1900" b="1" dirty="0">
                <a:latin typeface="Arial"/>
                <a:cs typeface="Arial"/>
              </a:rPr>
              <a:t>feedback, </a:t>
            </a:r>
            <a:r>
              <a:rPr sz="1900" b="1" spc="-5" dirty="0">
                <a:latin typeface="Arial"/>
                <a:cs typeface="Arial"/>
              </a:rPr>
              <a:t>insights, lessons, and other issues </a:t>
            </a:r>
            <a:r>
              <a:rPr sz="1900" spc="-5" dirty="0">
                <a:latin typeface="Arial"/>
                <a:cs typeface="Arial"/>
              </a:rPr>
              <a:t>gathered from  their </a:t>
            </a:r>
            <a:r>
              <a:rPr sz="1900" dirty="0">
                <a:latin typeface="Arial"/>
                <a:cs typeface="Arial"/>
              </a:rPr>
              <a:t>respective M&amp;E </a:t>
            </a:r>
            <a:r>
              <a:rPr sz="1900" spc="-5" dirty="0">
                <a:latin typeface="Arial"/>
                <a:cs typeface="Arial"/>
              </a:rPr>
              <a:t>activities to </a:t>
            </a:r>
            <a:r>
              <a:rPr sz="1900" dirty="0">
                <a:latin typeface="Arial"/>
                <a:cs typeface="Arial"/>
              </a:rPr>
              <a:t>relevant </a:t>
            </a:r>
            <a:r>
              <a:rPr sz="1900" spc="-5" dirty="0">
                <a:latin typeface="Arial"/>
                <a:cs typeface="Arial"/>
              </a:rPr>
              <a:t>operating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units</a:t>
            </a:r>
            <a:endParaRPr sz="1900">
              <a:latin typeface="Arial"/>
              <a:cs typeface="Arial"/>
            </a:endParaRPr>
          </a:p>
          <a:p>
            <a:pPr marL="288290" marR="455295" indent="-276225">
              <a:lnSpc>
                <a:spcPct val="100000"/>
              </a:lnSpc>
              <a:buChar char="▪"/>
              <a:tabLst>
                <a:tab pos="288290" algn="l"/>
                <a:tab pos="288925" algn="l"/>
              </a:tabLst>
            </a:pPr>
            <a:r>
              <a:rPr sz="1900" b="1" spc="-5" dirty="0">
                <a:latin typeface="Arial"/>
                <a:cs typeface="Arial"/>
              </a:rPr>
              <a:t>Participates in </a:t>
            </a:r>
            <a:r>
              <a:rPr sz="1900" b="1" dirty="0">
                <a:latin typeface="Arial"/>
                <a:cs typeface="Arial"/>
              </a:rPr>
              <a:t>M&amp;E </a:t>
            </a:r>
            <a:r>
              <a:rPr sz="1900" b="1" spc="-5" dirty="0">
                <a:latin typeface="Arial"/>
                <a:cs typeface="Arial"/>
              </a:rPr>
              <a:t>initiatives </a:t>
            </a:r>
            <a:r>
              <a:rPr sz="1900" dirty="0">
                <a:latin typeface="Arial"/>
                <a:cs typeface="Arial"/>
              </a:rPr>
              <a:t>such </a:t>
            </a:r>
            <a:r>
              <a:rPr sz="1900" spc="-5" dirty="0">
                <a:latin typeface="Arial"/>
                <a:cs typeface="Arial"/>
              </a:rPr>
              <a:t>as PIRs, periodic </a:t>
            </a:r>
            <a:r>
              <a:rPr sz="1900" dirty="0">
                <a:latin typeface="Arial"/>
                <a:cs typeface="Arial"/>
              </a:rPr>
              <a:t>reporting </a:t>
            </a:r>
            <a:r>
              <a:rPr sz="1900" spc="-5" dirty="0">
                <a:latin typeface="Arial"/>
                <a:cs typeface="Arial"/>
              </a:rPr>
              <a:t>of  accomplishments of plans and </a:t>
            </a:r>
            <a:r>
              <a:rPr sz="1900" spc="-35" dirty="0">
                <a:latin typeface="Arial"/>
                <a:cs typeface="Arial"/>
              </a:rPr>
              <a:t>PAPs, </a:t>
            </a:r>
            <a:r>
              <a:rPr sz="1900" dirty="0">
                <a:latin typeface="Arial"/>
                <a:cs typeface="Arial"/>
              </a:rPr>
              <a:t>submission </a:t>
            </a:r>
            <a:r>
              <a:rPr sz="1900" spc="-5" dirty="0">
                <a:latin typeface="Arial"/>
                <a:cs typeface="Arial"/>
              </a:rPr>
              <a:t>of </a:t>
            </a:r>
            <a:r>
              <a:rPr sz="1900" spc="-35" dirty="0">
                <a:latin typeface="Arial"/>
                <a:cs typeface="Arial"/>
              </a:rPr>
              <a:t>O/IPCRF, </a:t>
            </a:r>
            <a:r>
              <a:rPr sz="1900" spc="-5" dirty="0">
                <a:latin typeface="Arial"/>
                <a:cs typeface="Arial"/>
              </a:rPr>
              <a:t>among  others</a:t>
            </a:r>
            <a:endParaRPr sz="1900">
              <a:latin typeface="Arial"/>
              <a:cs typeface="Arial"/>
            </a:endParaRPr>
          </a:p>
          <a:p>
            <a:pPr marL="288290" indent="-276225">
              <a:lnSpc>
                <a:spcPct val="100000"/>
              </a:lnSpc>
              <a:buChar char="▪"/>
              <a:tabLst>
                <a:tab pos="288290" algn="l"/>
                <a:tab pos="288925" algn="l"/>
              </a:tabLst>
            </a:pPr>
            <a:r>
              <a:rPr sz="1900" b="1" spc="-5" dirty="0">
                <a:latin typeface="Arial"/>
                <a:cs typeface="Arial"/>
              </a:rPr>
              <a:t>Applies </a:t>
            </a:r>
            <a:r>
              <a:rPr sz="1900" b="1" dirty="0">
                <a:latin typeface="Arial"/>
                <a:cs typeface="Arial"/>
              </a:rPr>
              <a:t>M&amp;E </a:t>
            </a:r>
            <a:r>
              <a:rPr sz="1900" b="1" spc="-5" dirty="0">
                <a:latin typeface="Arial"/>
                <a:cs typeface="Arial"/>
              </a:rPr>
              <a:t>results in improving office and individual</a:t>
            </a:r>
            <a:r>
              <a:rPr sz="1900" b="1" spc="-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performance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0921" y="910003"/>
            <a:ext cx="2084070" cy="1024255"/>
            <a:chOff x="320921" y="910003"/>
            <a:chExt cx="2084070" cy="1024255"/>
          </a:xfrm>
        </p:grpSpPr>
        <p:sp>
          <p:nvSpPr>
            <p:cNvPr id="6" name="object 6"/>
            <p:cNvSpPr/>
            <p:nvPr/>
          </p:nvSpPr>
          <p:spPr>
            <a:xfrm>
              <a:off x="320921" y="910003"/>
              <a:ext cx="2083795" cy="10238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8071" y="948103"/>
              <a:ext cx="1969496" cy="909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8071" y="948103"/>
            <a:ext cx="1969770" cy="90995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90500" marR="186055" indent="29209">
              <a:lnSpc>
                <a:spcPct val="100000"/>
              </a:lnSpc>
              <a:spcBef>
                <a:spcPts val="1350"/>
              </a:spcBef>
            </a:pPr>
            <a:r>
              <a:rPr sz="1800" spc="-5" dirty="0">
                <a:latin typeface="Arial"/>
                <a:cs typeface="Arial"/>
              </a:rPr>
              <a:t>ALL CENTRAL  OFFICE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UNITS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32194" y="948103"/>
            <a:ext cx="1969496" cy="909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19580" y="1153981"/>
            <a:ext cx="1393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marR="5080" indent="-23495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5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REGIONAL  OFFICE</a:t>
            </a:r>
            <a:r>
              <a:rPr sz="15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UNITS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86290" y="940410"/>
            <a:ext cx="1969496" cy="9170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76133" y="1197283"/>
            <a:ext cx="17868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25" marR="5080" indent="-35306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ALL SCHOOLS</a:t>
            </a:r>
            <a:r>
              <a:rPr sz="12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DIVISION  OFFICE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UNITS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40411" y="948103"/>
            <a:ext cx="1969770" cy="909955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20955" rIns="0" bIns="0" rtlCol="0">
            <a:spAutoFit/>
          </a:bodyPr>
          <a:lstStyle/>
          <a:p>
            <a:pPr marL="156845" marR="152400" indent="1905" algn="ctr">
              <a:lnSpc>
                <a:spcPct val="100000"/>
              </a:lnSpc>
              <a:spcBef>
                <a:spcPts val="16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ALL PERSONNEL  AND      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STAKEHOLDERS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IN  THE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8069" y="1987056"/>
            <a:ext cx="8432165" cy="0"/>
          </a:xfrm>
          <a:custGeom>
            <a:avLst/>
            <a:gdLst/>
            <a:ahLst/>
            <a:cxnLst/>
            <a:rect l="l" t="t" r="r" b="b"/>
            <a:pathLst>
              <a:path w="8432165">
                <a:moveTo>
                  <a:pt x="0" y="0"/>
                </a:moveTo>
                <a:lnTo>
                  <a:pt x="843178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9837" y="56940"/>
            <a:ext cx="30384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0" spc="245" dirty="0">
                <a:latin typeface="Verdana"/>
                <a:cs typeface="Verdana"/>
              </a:rPr>
              <a:t>REFERENCES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32" y="1067896"/>
            <a:ext cx="8146415" cy="494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marR="454025" indent="-374650">
              <a:lnSpc>
                <a:spcPct val="100000"/>
              </a:lnSpc>
              <a:spcBef>
                <a:spcPts val="100"/>
              </a:spcBef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Amerasinghe, Nihal. </a:t>
            </a:r>
            <a:r>
              <a:rPr sz="1900" dirty="0">
                <a:latin typeface="Arial"/>
                <a:cs typeface="Arial"/>
              </a:rPr>
              <a:t>(2015). “Design, </a:t>
            </a:r>
            <a:r>
              <a:rPr sz="1900" spc="-5" dirty="0">
                <a:latin typeface="Arial"/>
                <a:cs typeface="Arial"/>
              </a:rPr>
              <a:t>Appraisal, and </a:t>
            </a:r>
            <a:r>
              <a:rPr sz="1900" dirty="0">
                <a:latin typeface="Arial"/>
                <a:cs typeface="Arial"/>
              </a:rPr>
              <a:t>Management</a:t>
            </a:r>
            <a:r>
              <a:rPr sz="1900" spc="-2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of  Sustainable Development Projects”. </a:t>
            </a:r>
            <a:r>
              <a:rPr sz="1900" dirty="0">
                <a:latin typeface="Arial"/>
                <a:cs typeface="Arial"/>
              </a:rPr>
              <a:t>Manila: </a:t>
            </a:r>
            <a:r>
              <a:rPr sz="1900" spc="-5" dirty="0">
                <a:latin typeface="Arial"/>
                <a:cs typeface="Arial"/>
              </a:rPr>
              <a:t>Asian Institute of  </a:t>
            </a:r>
            <a:r>
              <a:rPr sz="1900" dirty="0">
                <a:latin typeface="Arial"/>
                <a:cs typeface="Arial"/>
              </a:rPr>
              <a:t>Management</a:t>
            </a:r>
            <a:endParaRPr sz="1900">
              <a:latin typeface="Arial"/>
              <a:cs typeface="Arial"/>
            </a:endParaRPr>
          </a:p>
          <a:p>
            <a:pPr marL="386715" marR="208279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DepEd Order No. 88, </a:t>
            </a:r>
            <a:r>
              <a:rPr sz="1900" dirty="0">
                <a:latin typeface="Arial"/>
                <a:cs typeface="Arial"/>
              </a:rPr>
              <a:t>s. </a:t>
            </a:r>
            <a:r>
              <a:rPr sz="1900" spc="-5" dirty="0">
                <a:latin typeface="Arial"/>
                <a:cs typeface="Arial"/>
              </a:rPr>
              <a:t>2010. 2010 Revised </a:t>
            </a:r>
            <a:r>
              <a:rPr sz="1900" dirty="0">
                <a:latin typeface="Arial"/>
                <a:cs typeface="Arial"/>
              </a:rPr>
              <a:t>Manual </a:t>
            </a:r>
            <a:r>
              <a:rPr sz="1900" spc="-5" dirty="0">
                <a:latin typeface="Arial"/>
                <a:cs typeface="Arial"/>
              </a:rPr>
              <a:t>of Regulations for  Private Schools in Basic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Education</a:t>
            </a:r>
            <a:endParaRPr sz="1900">
              <a:latin typeface="Arial"/>
              <a:cs typeface="Arial"/>
            </a:endParaRPr>
          </a:p>
          <a:p>
            <a:pPr marL="386715" marR="16510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DepEd Order No. 02, </a:t>
            </a:r>
            <a:r>
              <a:rPr sz="1900" dirty="0">
                <a:latin typeface="Arial"/>
                <a:cs typeface="Arial"/>
              </a:rPr>
              <a:t>s. </a:t>
            </a:r>
            <a:r>
              <a:rPr sz="1900" spc="-5" dirty="0">
                <a:latin typeface="Arial"/>
                <a:cs typeface="Arial"/>
              </a:rPr>
              <a:t>2015. Guidelines on the Establishment and  Implementation of the Results-Based Performance </a:t>
            </a:r>
            <a:r>
              <a:rPr sz="1900" dirty="0">
                <a:latin typeface="Arial"/>
                <a:cs typeface="Arial"/>
              </a:rPr>
              <a:t>Management </a:t>
            </a:r>
            <a:r>
              <a:rPr sz="1900" spc="-5" dirty="0">
                <a:latin typeface="Arial"/>
                <a:cs typeface="Arial"/>
              </a:rPr>
              <a:t>System  </a:t>
            </a:r>
            <a:r>
              <a:rPr sz="1900" dirty="0">
                <a:latin typeface="Arial"/>
                <a:cs typeface="Arial"/>
              </a:rPr>
              <a:t>(RPMS) </a:t>
            </a:r>
            <a:r>
              <a:rPr sz="1900" spc="-5" dirty="0">
                <a:latin typeface="Arial"/>
                <a:cs typeface="Arial"/>
              </a:rPr>
              <a:t>in the Department of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Education</a:t>
            </a:r>
            <a:endParaRPr sz="1900">
              <a:latin typeface="Arial"/>
              <a:cs typeface="Arial"/>
            </a:endParaRPr>
          </a:p>
          <a:p>
            <a:pPr marL="386715" marR="5080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DepEd Order No. 44, </a:t>
            </a:r>
            <a:r>
              <a:rPr sz="1900" dirty="0">
                <a:latin typeface="Arial"/>
                <a:cs typeface="Arial"/>
              </a:rPr>
              <a:t>s. </a:t>
            </a:r>
            <a:r>
              <a:rPr sz="1900" spc="-5" dirty="0">
                <a:latin typeface="Arial"/>
                <a:cs typeface="Arial"/>
              </a:rPr>
              <a:t>2015. Guidelines on the Enhanced School  Improvement Planning </a:t>
            </a:r>
            <a:r>
              <a:rPr sz="1900" dirty="0">
                <a:latin typeface="Arial"/>
                <a:cs typeface="Arial"/>
              </a:rPr>
              <a:t>(SIP) </a:t>
            </a:r>
            <a:r>
              <a:rPr sz="1900" spc="-5" dirty="0">
                <a:latin typeface="Arial"/>
                <a:cs typeface="Arial"/>
              </a:rPr>
              <a:t>Process and the School Report Card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(SRC)</a:t>
            </a:r>
            <a:endParaRPr sz="1900">
              <a:latin typeface="Arial"/>
              <a:cs typeface="Arial"/>
            </a:endParaRPr>
          </a:p>
          <a:p>
            <a:pPr marL="386715" marR="566420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DepEd Order No. 52, </a:t>
            </a:r>
            <a:r>
              <a:rPr sz="1900" dirty="0">
                <a:latin typeface="Arial"/>
                <a:cs typeface="Arial"/>
              </a:rPr>
              <a:t>s. </a:t>
            </a:r>
            <a:r>
              <a:rPr sz="1900" spc="-5" dirty="0">
                <a:latin typeface="Arial"/>
                <a:cs typeface="Arial"/>
              </a:rPr>
              <a:t>2015. New Organizational Structures of the  Central, Regional, and SDOs of the Department of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Education</a:t>
            </a:r>
            <a:endParaRPr sz="1900">
              <a:latin typeface="Arial"/>
              <a:cs typeface="Arial"/>
            </a:endParaRPr>
          </a:p>
          <a:p>
            <a:pPr marL="386715" marR="221615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DepEd Order No. 52, </a:t>
            </a:r>
            <a:r>
              <a:rPr sz="1900" dirty="0">
                <a:latin typeface="Arial"/>
                <a:cs typeface="Arial"/>
              </a:rPr>
              <a:t>s. </a:t>
            </a:r>
            <a:r>
              <a:rPr sz="1900" spc="-5" dirty="0">
                <a:latin typeface="Arial"/>
                <a:cs typeface="Arial"/>
              </a:rPr>
              <a:t>2016. Data Collection of Basic Education  Statistics in the Learner Information System and Enhanced Basic  Education Information System for Beginning of School </a:t>
            </a:r>
            <a:r>
              <a:rPr sz="1900" spc="-50" dirty="0">
                <a:latin typeface="Arial"/>
                <a:cs typeface="Arial"/>
              </a:rPr>
              <a:t>Year</a:t>
            </a:r>
            <a:r>
              <a:rPr sz="1900" spc="-10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2016-2017</a:t>
            </a:r>
            <a:endParaRPr sz="1900">
              <a:latin typeface="Arial"/>
              <a:cs typeface="Arial"/>
            </a:endParaRPr>
          </a:p>
          <a:p>
            <a:pPr marL="386715" marR="417195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DepEd Order No. </a:t>
            </a:r>
            <a:r>
              <a:rPr sz="1900" spc="-50" dirty="0">
                <a:latin typeface="Arial"/>
                <a:cs typeface="Arial"/>
              </a:rPr>
              <a:t>11, </a:t>
            </a:r>
            <a:r>
              <a:rPr sz="1900" dirty="0">
                <a:latin typeface="Arial"/>
                <a:cs typeface="Arial"/>
              </a:rPr>
              <a:t>s. </a:t>
            </a:r>
            <a:r>
              <a:rPr sz="1900" spc="-5" dirty="0">
                <a:latin typeface="Arial"/>
                <a:cs typeface="Arial"/>
              </a:rPr>
              <a:t>2021. Guidelines on the operationalization of  Program </a:t>
            </a:r>
            <a:r>
              <a:rPr sz="1900" dirty="0">
                <a:latin typeface="Arial"/>
                <a:cs typeface="Arial"/>
              </a:rPr>
              <a:t>Management </a:t>
            </a:r>
            <a:r>
              <a:rPr sz="1900" spc="-5" dirty="0">
                <a:latin typeface="Arial"/>
                <a:cs typeface="Arial"/>
              </a:rPr>
              <a:t>Information System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(PMIS)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9837" y="56940"/>
            <a:ext cx="30384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0" spc="245" dirty="0">
                <a:latin typeface="Verdana"/>
                <a:cs typeface="Verdana"/>
              </a:rPr>
              <a:t>REFERENCES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32" y="1067896"/>
            <a:ext cx="8230870" cy="436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marR="875665" indent="-374650">
              <a:lnSpc>
                <a:spcPct val="100000"/>
              </a:lnSpc>
              <a:spcBef>
                <a:spcPts val="100"/>
              </a:spcBef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DepEd Order No. 50, </a:t>
            </a:r>
            <a:r>
              <a:rPr sz="1900" dirty="0">
                <a:latin typeface="Arial"/>
                <a:cs typeface="Arial"/>
              </a:rPr>
              <a:t>s. </a:t>
            </a:r>
            <a:r>
              <a:rPr sz="1900" spc="-5" dirty="0">
                <a:latin typeface="Arial"/>
                <a:cs typeface="Arial"/>
              </a:rPr>
              <a:t>2021. Creation of the Education Program  </a:t>
            </a:r>
            <a:r>
              <a:rPr sz="1900" dirty="0">
                <a:latin typeface="Arial"/>
                <a:cs typeface="Arial"/>
              </a:rPr>
              <a:t>Management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Office</a:t>
            </a:r>
            <a:endParaRPr sz="1900">
              <a:latin typeface="Arial"/>
              <a:cs typeface="Arial"/>
            </a:endParaRPr>
          </a:p>
          <a:p>
            <a:pPr marL="386715" marR="109220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Department of Education-Department of Health </a:t>
            </a:r>
            <a:r>
              <a:rPr sz="1900" dirty="0">
                <a:latin typeface="Arial"/>
                <a:cs typeface="Arial"/>
              </a:rPr>
              <a:t>(DepEd-DOH) Joint  Memorandum </a:t>
            </a:r>
            <a:r>
              <a:rPr sz="1900" spc="-5" dirty="0">
                <a:latin typeface="Arial"/>
                <a:cs typeface="Arial"/>
              </a:rPr>
              <a:t>Circular </a:t>
            </a:r>
            <a:r>
              <a:rPr sz="1900" dirty="0">
                <a:latin typeface="Arial"/>
                <a:cs typeface="Arial"/>
              </a:rPr>
              <a:t>(JMC) </a:t>
            </a:r>
            <a:r>
              <a:rPr sz="1900" spc="-5" dirty="0">
                <a:latin typeface="Arial"/>
                <a:cs typeface="Arial"/>
              </a:rPr>
              <a:t>No. 01, </a:t>
            </a:r>
            <a:r>
              <a:rPr sz="1900" dirty="0">
                <a:latin typeface="Arial"/>
                <a:cs typeface="Arial"/>
              </a:rPr>
              <a:t>s. </a:t>
            </a:r>
            <a:r>
              <a:rPr sz="1900" spc="-5" dirty="0">
                <a:latin typeface="Arial"/>
                <a:cs typeface="Arial"/>
              </a:rPr>
              <a:t>2021. Operational Guidelines on  the Implementation of Limited Face-to-Face Learning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Modality</a:t>
            </a:r>
            <a:endParaRPr sz="1900">
              <a:latin typeface="Arial"/>
              <a:cs typeface="Arial"/>
            </a:endParaRPr>
          </a:p>
          <a:p>
            <a:pPr marL="386715" marR="5080" indent="-374650" algn="just">
              <a:lnSpc>
                <a:spcPct val="100000"/>
              </a:lnSpc>
              <a:buChar char="●"/>
              <a:tabLst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International Federation of Red Cross and Red Crescent Societies. </a:t>
            </a:r>
            <a:r>
              <a:rPr sz="1900" spc="-35" dirty="0">
                <a:latin typeface="Arial"/>
                <a:cs typeface="Arial"/>
              </a:rPr>
              <a:t>2011.  </a:t>
            </a:r>
            <a:r>
              <a:rPr sz="1900" spc="-5" dirty="0">
                <a:latin typeface="Arial"/>
                <a:cs typeface="Arial"/>
              </a:rPr>
              <a:t>Project/programme </a:t>
            </a:r>
            <a:r>
              <a:rPr sz="1900" dirty="0">
                <a:latin typeface="Arial"/>
                <a:cs typeface="Arial"/>
              </a:rPr>
              <a:t>monitoring </a:t>
            </a:r>
            <a:r>
              <a:rPr sz="1900" spc="-5" dirty="0">
                <a:latin typeface="Arial"/>
                <a:cs typeface="Arial"/>
              </a:rPr>
              <a:t>and evaluation </a:t>
            </a:r>
            <a:r>
              <a:rPr sz="1900" dirty="0">
                <a:latin typeface="Arial"/>
                <a:cs typeface="Arial"/>
              </a:rPr>
              <a:t>(M&amp;E) </a:t>
            </a:r>
            <a:r>
              <a:rPr sz="1900" spc="-5" dirty="0">
                <a:latin typeface="Arial"/>
                <a:cs typeface="Arial"/>
              </a:rPr>
              <a:t>guide. Accessible at  </a:t>
            </a:r>
            <a:r>
              <a:rPr sz="1900" spc="-10" dirty="0">
                <a:latin typeface="Arial"/>
                <a:cs typeface="Arial"/>
                <a:hlinkClick r:id="rId2"/>
              </a:rPr>
              <a:t>https://ww</a:t>
            </a:r>
            <a:r>
              <a:rPr sz="1900" spc="-10" dirty="0">
                <a:latin typeface="Arial"/>
                <a:cs typeface="Arial"/>
              </a:rPr>
              <a:t>w</a:t>
            </a:r>
            <a:r>
              <a:rPr sz="1900" spc="-10" dirty="0">
                <a:latin typeface="Arial"/>
                <a:cs typeface="Arial"/>
                <a:hlinkClick r:id="rId2"/>
              </a:rPr>
              <a:t>.ifrc.org/document/projectprogramme-monitoring-and-evaluati 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on-guide</a:t>
            </a:r>
            <a:endParaRPr sz="1900">
              <a:latin typeface="Arial"/>
              <a:cs typeface="Arial"/>
            </a:endParaRPr>
          </a:p>
          <a:p>
            <a:pPr marL="386715" marR="585470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National Economic and Development Authority and Department of  Budget and </a:t>
            </a:r>
            <a:r>
              <a:rPr sz="1900" dirty="0">
                <a:latin typeface="Arial"/>
                <a:cs typeface="Arial"/>
              </a:rPr>
              <a:t>Management (NEDA-DBM) Joint Memorandum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Circular  </a:t>
            </a:r>
            <a:r>
              <a:rPr sz="1900" dirty="0">
                <a:latin typeface="Arial"/>
                <a:cs typeface="Arial"/>
              </a:rPr>
              <a:t>(JMC) </a:t>
            </a:r>
            <a:r>
              <a:rPr sz="1900" spc="-5" dirty="0">
                <a:latin typeface="Arial"/>
                <a:cs typeface="Arial"/>
              </a:rPr>
              <a:t>No. 2015-01. National Evaluation Policy Framework of the  Philippines</a:t>
            </a:r>
            <a:endParaRPr sz="1900">
              <a:latin typeface="Arial"/>
              <a:cs typeface="Arial"/>
            </a:endParaRPr>
          </a:p>
          <a:p>
            <a:pPr marL="386715" marR="1113790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National Budget Circular </a:t>
            </a:r>
            <a:r>
              <a:rPr sz="1900" dirty="0">
                <a:latin typeface="Arial"/>
                <a:cs typeface="Arial"/>
              </a:rPr>
              <a:t>(NBC) </a:t>
            </a:r>
            <a:r>
              <a:rPr sz="1900" spc="-5" dirty="0">
                <a:latin typeface="Arial"/>
                <a:cs typeface="Arial"/>
              </a:rPr>
              <a:t>No. 565, </a:t>
            </a:r>
            <a:r>
              <a:rPr sz="1900" dirty="0">
                <a:latin typeface="Arial"/>
                <a:cs typeface="Arial"/>
              </a:rPr>
              <a:t>s. </a:t>
            </a:r>
            <a:r>
              <a:rPr sz="1900" spc="-5" dirty="0">
                <a:latin typeface="Arial"/>
                <a:cs typeface="Arial"/>
              </a:rPr>
              <a:t>2016. Adoption of</a:t>
            </a:r>
            <a:r>
              <a:rPr sz="1900" spc="-19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  </a:t>
            </a:r>
            <a:r>
              <a:rPr sz="1900" spc="-5" dirty="0">
                <a:latin typeface="Arial"/>
                <a:cs typeface="Arial"/>
              </a:rPr>
              <a:t>Results-Based </a:t>
            </a:r>
            <a:r>
              <a:rPr sz="1900" dirty="0">
                <a:latin typeface="Arial"/>
                <a:cs typeface="Arial"/>
              </a:rPr>
              <a:t>Monitoring, </a:t>
            </a:r>
            <a:r>
              <a:rPr sz="1900" spc="-5" dirty="0">
                <a:latin typeface="Arial"/>
                <a:cs typeface="Arial"/>
              </a:rPr>
              <a:t>Evaluation and Reporting</a:t>
            </a:r>
            <a:r>
              <a:rPr sz="1900" spc="-5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Policy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3981" y="761998"/>
                </a:moveTo>
                <a:lnTo>
                  <a:pt x="0" y="761998"/>
                </a:lnTo>
                <a:lnTo>
                  <a:pt x="0" y="0"/>
                </a:lnTo>
                <a:lnTo>
                  <a:pt x="9143981" y="0"/>
                </a:lnTo>
                <a:lnTo>
                  <a:pt x="9143981" y="761998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9837" y="56940"/>
            <a:ext cx="30384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i="0" spc="245" dirty="0">
                <a:latin typeface="Verdana"/>
                <a:cs typeface="Verdana"/>
              </a:rPr>
              <a:t>REFERENCES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32" y="1067896"/>
            <a:ext cx="8183880" cy="3789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marR="155575" indent="-374650">
              <a:lnSpc>
                <a:spcPct val="100000"/>
              </a:lnSpc>
              <a:spcBef>
                <a:spcPts val="100"/>
              </a:spcBef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Philippine Statistics Authority </a:t>
            </a:r>
            <a:r>
              <a:rPr sz="1900" dirty="0">
                <a:latin typeface="Arial"/>
                <a:cs typeface="Arial"/>
              </a:rPr>
              <a:t>(PSA). </a:t>
            </a:r>
            <a:r>
              <a:rPr sz="1900" spc="-5" dirty="0">
                <a:latin typeface="Arial"/>
                <a:cs typeface="Arial"/>
              </a:rPr>
              <a:t>Demographic and Social</a:t>
            </a:r>
            <a:r>
              <a:rPr sz="1900" spc="-20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Statistics.  Accessible at</a:t>
            </a:r>
            <a:r>
              <a:rPr sz="1900" spc="-1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psa.gov.ph</a:t>
            </a:r>
            <a:endParaRPr sz="1900">
              <a:latin typeface="Arial"/>
              <a:cs typeface="Arial"/>
            </a:endParaRPr>
          </a:p>
          <a:p>
            <a:pPr marL="386715" marR="466725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Republic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Act</a:t>
            </a:r>
            <a:r>
              <a:rPr sz="1900" spc="-1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(RA)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No.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8044.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The</a:t>
            </a:r>
            <a:r>
              <a:rPr sz="1900" spc="-45" dirty="0">
                <a:latin typeface="Arial"/>
                <a:cs typeface="Arial"/>
              </a:rPr>
              <a:t> </a:t>
            </a:r>
            <a:r>
              <a:rPr sz="1900" spc="-40" dirty="0">
                <a:latin typeface="Arial"/>
                <a:cs typeface="Arial"/>
              </a:rPr>
              <a:t>Youth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in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Nation-Building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Act.</a:t>
            </a:r>
            <a:r>
              <a:rPr sz="1900" spc="-1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An</a:t>
            </a:r>
            <a:r>
              <a:rPr sz="1900" spc="-1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act  </a:t>
            </a:r>
            <a:r>
              <a:rPr sz="1900" dirty="0">
                <a:latin typeface="Arial"/>
                <a:cs typeface="Arial"/>
              </a:rPr>
              <a:t>creating </a:t>
            </a:r>
            <a:r>
              <a:rPr sz="1900" spc="-5" dirty="0">
                <a:latin typeface="Arial"/>
                <a:cs typeface="Arial"/>
              </a:rPr>
              <a:t>the National </a:t>
            </a:r>
            <a:r>
              <a:rPr sz="1900" spc="-40" dirty="0">
                <a:latin typeface="Arial"/>
                <a:cs typeface="Arial"/>
              </a:rPr>
              <a:t>Youth </a:t>
            </a:r>
            <a:r>
              <a:rPr sz="1900" spc="-5" dirty="0">
                <a:latin typeface="Arial"/>
                <a:cs typeface="Arial"/>
              </a:rPr>
              <a:t>Commission, Establishing </a:t>
            </a:r>
            <a:r>
              <a:rPr sz="1900" dirty="0">
                <a:latin typeface="Arial"/>
                <a:cs typeface="Arial"/>
              </a:rPr>
              <a:t>a </a:t>
            </a:r>
            <a:r>
              <a:rPr sz="1900" spc="-5" dirty="0">
                <a:latin typeface="Arial"/>
                <a:cs typeface="Arial"/>
              </a:rPr>
              <a:t>National  Comprehensive and Coordinated Program on </a:t>
            </a:r>
            <a:r>
              <a:rPr sz="1900" spc="-40" dirty="0">
                <a:latin typeface="Arial"/>
                <a:cs typeface="Arial"/>
              </a:rPr>
              <a:t>Youth </a:t>
            </a:r>
            <a:r>
              <a:rPr sz="1900" spc="-5" dirty="0">
                <a:latin typeface="Arial"/>
                <a:cs typeface="Arial"/>
              </a:rPr>
              <a:t>Development,  Appropriating Funds Therefore, and for Other</a:t>
            </a:r>
            <a:r>
              <a:rPr sz="1900" spc="-6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Purposes</a:t>
            </a:r>
            <a:endParaRPr sz="1900">
              <a:latin typeface="Arial"/>
              <a:cs typeface="Arial"/>
            </a:endParaRPr>
          </a:p>
          <a:p>
            <a:pPr marL="386715" marR="577215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Republic Act </a:t>
            </a:r>
            <a:r>
              <a:rPr sz="1900" dirty="0">
                <a:latin typeface="Arial"/>
                <a:cs typeface="Arial"/>
              </a:rPr>
              <a:t>(RA) </a:t>
            </a:r>
            <a:r>
              <a:rPr sz="1900" spc="-5" dirty="0">
                <a:latin typeface="Arial"/>
                <a:cs typeface="Arial"/>
              </a:rPr>
              <a:t>No. 9155. </a:t>
            </a:r>
            <a:r>
              <a:rPr sz="1900" dirty="0">
                <a:latin typeface="Arial"/>
                <a:cs typeface="Arial"/>
              </a:rPr>
              <a:t>“An </a:t>
            </a:r>
            <a:r>
              <a:rPr sz="1900" spc="-5" dirty="0">
                <a:latin typeface="Arial"/>
                <a:cs typeface="Arial"/>
              </a:rPr>
              <a:t>Act Instituting </a:t>
            </a:r>
            <a:r>
              <a:rPr sz="1900" dirty="0">
                <a:latin typeface="Arial"/>
                <a:cs typeface="Arial"/>
              </a:rPr>
              <a:t>a </a:t>
            </a:r>
            <a:r>
              <a:rPr sz="1900" spc="-5" dirty="0">
                <a:latin typeface="Arial"/>
                <a:cs typeface="Arial"/>
              </a:rPr>
              <a:t>Framework of  Governance for Basic Education, Establishing Authority and  </a:t>
            </a:r>
            <a:r>
              <a:rPr sz="1900" spc="-15" dirty="0">
                <a:latin typeface="Arial"/>
                <a:cs typeface="Arial"/>
              </a:rPr>
              <a:t>Accountability, </a:t>
            </a:r>
            <a:r>
              <a:rPr sz="1900" spc="-5" dirty="0">
                <a:latin typeface="Arial"/>
                <a:cs typeface="Arial"/>
              </a:rPr>
              <a:t>Renaming the Department of Education, Culture and  Sports as the Department of Education, and for Other</a:t>
            </a:r>
            <a:r>
              <a:rPr sz="1900" spc="-5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Purposes”</a:t>
            </a:r>
            <a:endParaRPr sz="1900">
              <a:latin typeface="Arial"/>
              <a:cs typeface="Arial"/>
            </a:endParaRPr>
          </a:p>
          <a:p>
            <a:pPr marL="386715" marR="5080" indent="-374650">
              <a:lnSpc>
                <a:spcPct val="100000"/>
              </a:lnSpc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"/>
                <a:cs typeface="Arial"/>
              </a:rPr>
              <a:t>United Nations Development Programme </a:t>
            </a:r>
            <a:r>
              <a:rPr sz="1900" dirty="0">
                <a:latin typeface="Arial"/>
                <a:cs typeface="Arial"/>
              </a:rPr>
              <a:t>(UNDP). (2009). “Handbook </a:t>
            </a:r>
            <a:r>
              <a:rPr sz="1900" spc="-5" dirty="0">
                <a:latin typeface="Arial"/>
                <a:cs typeface="Arial"/>
              </a:rPr>
              <a:t>on  Planning, </a:t>
            </a:r>
            <a:r>
              <a:rPr sz="1900" dirty="0">
                <a:latin typeface="Arial"/>
                <a:cs typeface="Arial"/>
              </a:rPr>
              <a:t>Monitoring </a:t>
            </a:r>
            <a:r>
              <a:rPr sz="1900" spc="-5" dirty="0">
                <a:latin typeface="Arial"/>
                <a:cs typeface="Arial"/>
              </a:rPr>
              <a:t>and Evaluating for Development Results”. USA:  UNDP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990600"/>
          </a:xfrm>
          <a:custGeom>
            <a:avLst/>
            <a:gdLst/>
            <a:ahLst/>
            <a:cxnLst/>
            <a:rect l="l" t="t" r="r" b="b"/>
            <a:pathLst>
              <a:path w="9144000" h="990600">
                <a:moveTo>
                  <a:pt x="9143981" y="990597"/>
                </a:moveTo>
                <a:lnTo>
                  <a:pt x="0" y="990597"/>
                </a:lnTo>
                <a:lnTo>
                  <a:pt x="0" y="0"/>
                </a:lnTo>
                <a:lnTo>
                  <a:pt x="9143981" y="0"/>
                </a:lnTo>
                <a:lnTo>
                  <a:pt x="9143981" y="990597"/>
                </a:lnTo>
                <a:close/>
              </a:path>
            </a:pathLst>
          </a:custGeom>
          <a:solidFill>
            <a:srgbClr val="084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4706" y="1456972"/>
            <a:ext cx="7322184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935" marR="234950" algn="ctr">
              <a:lnSpc>
                <a:spcPct val="110000"/>
              </a:lnSpc>
              <a:spcBef>
                <a:spcPts val="100"/>
              </a:spcBef>
            </a:pPr>
            <a:r>
              <a:rPr sz="2500" i="0" spc="-5" dirty="0">
                <a:solidFill>
                  <a:srgbClr val="1D4D79"/>
                </a:solidFill>
                <a:latin typeface="Arial"/>
                <a:cs typeface="Arial"/>
              </a:rPr>
              <a:t>If you do not measure results, you cannot</a:t>
            </a:r>
            <a:r>
              <a:rPr sz="2500" i="0" spc="-80" dirty="0">
                <a:solidFill>
                  <a:srgbClr val="1D4D79"/>
                </a:solidFill>
                <a:latin typeface="Arial"/>
                <a:cs typeface="Arial"/>
              </a:rPr>
              <a:t> </a:t>
            </a:r>
            <a:r>
              <a:rPr sz="2500" i="0" dirty="0">
                <a:solidFill>
                  <a:srgbClr val="1D4D79"/>
                </a:solidFill>
                <a:latin typeface="Arial"/>
                <a:cs typeface="Arial"/>
              </a:rPr>
              <a:t>tell  </a:t>
            </a:r>
            <a:r>
              <a:rPr sz="2500" i="0" spc="-5" dirty="0">
                <a:solidFill>
                  <a:srgbClr val="1D4D79"/>
                </a:solidFill>
                <a:latin typeface="Arial"/>
                <a:cs typeface="Arial"/>
              </a:rPr>
              <a:t>success </a:t>
            </a:r>
            <a:r>
              <a:rPr sz="2500" i="0" dirty="0">
                <a:solidFill>
                  <a:srgbClr val="1D4D79"/>
                </a:solidFill>
                <a:latin typeface="Arial"/>
                <a:cs typeface="Arial"/>
              </a:rPr>
              <a:t>from</a:t>
            </a:r>
            <a:r>
              <a:rPr sz="2500" i="0" spc="-15" dirty="0">
                <a:solidFill>
                  <a:srgbClr val="1D4D79"/>
                </a:solidFill>
                <a:latin typeface="Arial"/>
                <a:cs typeface="Arial"/>
              </a:rPr>
              <a:t> </a:t>
            </a:r>
            <a:r>
              <a:rPr sz="2500" i="0" dirty="0">
                <a:solidFill>
                  <a:srgbClr val="1D4D79"/>
                </a:solidFill>
                <a:latin typeface="Arial"/>
                <a:cs typeface="Arial"/>
              </a:rPr>
              <a:t>failure.</a:t>
            </a:r>
            <a:endParaRPr sz="2500">
              <a:latin typeface="Arial"/>
              <a:cs typeface="Arial"/>
            </a:endParaRPr>
          </a:p>
          <a:p>
            <a:pPr marL="12700" marR="5080" algn="ctr">
              <a:lnSpc>
                <a:spcPct val="110000"/>
              </a:lnSpc>
            </a:pPr>
            <a:r>
              <a:rPr sz="2500" i="0" spc="-5" dirty="0">
                <a:solidFill>
                  <a:srgbClr val="1D4D79"/>
                </a:solidFill>
                <a:latin typeface="Arial"/>
                <a:cs typeface="Arial"/>
              </a:rPr>
              <a:t>If you cannot see success, you cannot reward it.  If you cannot reward success, you are probably  rewarding</a:t>
            </a:r>
            <a:r>
              <a:rPr sz="2500" i="0" spc="-10" dirty="0">
                <a:solidFill>
                  <a:srgbClr val="1D4D79"/>
                </a:solidFill>
                <a:latin typeface="Arial"/>
                <a:cs typeface="Arial"/>
              </a:rPr>
              <a:t> </a:t>
            </a:r>
            <a:r>
              <a:rPr sz="2500" i="0" dirty="0">
                <a:solidFill>
                  <a:srgbClr val="1D4D79"/>
                </a:solidFill>
                <a:latin typeface="Arial"/>
                <a:cs typeface="Arial"/>
              </a:rPr>
              <a:t>failure.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1215" y="3552468"/>
            <a:ext cx="8009255" cy="220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1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1D4D79"/>
                </a:solidFill>
                <a:latin typeface="Arial"/>
                <a:cs typeface="Arial"/>
              </a:rPr>
              <a:t>If you cannot see success, you cannot learn </a:t>
            </a:r>
            <a:r>
              <a:rPr sz="2500" b="1" dirty="0">
                <a:solidFill>
                  <a:srgbClr val="1D4D79"/>
                </a:solidFill>
                <a:latin typeface="Arial"/>
                <a:cs typeface="Arial"/>
              </a:rPr>
              <a:t>from </a:t>
            </a:r>
            <a:r>
              <a:rPr sz="2500" b="1" spc="-5" dirty="0">
                <a:solidFill>
                  <a:srgbClr val="1D4D79"/>
                </a:solidFill>
                <a:latin typeface="Arial"/>
                <a:cs typeface="Arial"/>
              </a:rPr>
              <a:t>it.  If you cannot recognize </a:t>
            </a:r>
            <a:r>
              <a:rPr sz="2500" b="1" dirty="0">
                <a:solidFill>
                  <a:srgbClr val="1D4D79"/>
                </a:solidFill>
                <a:latin typeface="Arial"/>
                <a:cs typeface="Arial"/>
              </a:rPr>
              <a:t>failure, </a:t>
            </a:r>
            <a:r>
              <a:rPr sz="2500" b="1" spc="-5" dirty="0">
                <a:solidFill>
                  <a:srgbClr val="1D4D79"/>
                </a:solidFill>
                <a:latin typeface="Arial"/>
                <a:cs typeface="Arial"/>
              </a:rPr>
              <a:t>you cannot correct</a:t>
            </a:r>
            <a:r>
              <a:rPr sz="2500" b="1" spc="-80" dirty="0">
                <a:solidFill>
                  <a:srgbClr val="1D4D79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D4D79"/>
                </a:solidFill>
                <a:latin typeface="Arial"/>
                <a:cs typeface="Arial"/>
              </a:rPr>
              <a:t>it.</a:t>
            </a:r>
            <a:endParaRPr sz="2500">
              <a:latin typeface="Arial"/>
              <a:cs typeface="Arial"/>
            </a:endParaRPr>
          </a:p>
          <a:p>
            <a:pPr marL="197485" marR="197485" algn="ctr">
              <a:lnSpc>
                <a:spcPct val="110000"/>
              </a:lnSpc>
            </a:pPr>
            <a:r>
              <a:rPr sz="2500" b="1" spc="-5" dirty="0">
                <a:solidFill>
                  <a:srgbClr val="1D4D79"/>
                </a:solidFill>
                <a:latin typeface="Arial"/>
                <a:cs typeface="Arial"/>
              </a:rPr>
              <a:t>If you can demonstrate results, you can win</a:t>
            </a:r>
            <a:r>
              <a:rPr sz="2500" b="1" spc="-80" dirty="0">
                <a:solidFill>
                  <a:srgbClr val="1D4D79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D4D79"/>
                </a:solidFill>
                <a:latin typeface="Arial"/>
                <a:cs typeface="Arial"/>
              </a:rPr>
              <a:t>public  support.</a:t>
            </a:r>
            <a:endParaRPr sz="250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965"/>
              </a:spcBef>
            </a:pPr>
            <a:r>
              <a:rPr sz="2500" b="1" dirty="0">
                <a:solidFill>
                  <a:srgbClr val="1D4D79"/>
                </a:solidFill>
                <a:latin typeface="Arial"/>
                <a:cs typeface="Arial"/>
              </a:rPr>
              <a:t>(Osborne &amp;</a:t>
            </a:r>
            <a:r>
              <a:rPr sz="2500" b="1" spc="-20" dirty="0">
                <a:solidFill>
                  <a:srgbClr val="1D4D79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D4D79"/>
                </a:solidFill>
                <a:latin typeface="Arial"/>
                <a:cs typeface="Arial"/>
              </a:rPr>
              <a:t>Gaebler)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85184" y="6428648"/>
            <a:ext cx="257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78787"/>
                </a:solidFill>
                <a:latin typeface="Carlito"/>
                <a:cs typeface="Carlito"/>
              </a:rPr>
              <a:t>153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662" y="6602828"/>
            <a:ext cx="220853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25" dirty="0">
                <a:solidFill>
                  <a:srgbClr val="FFFFFF"/>
                </a:solidFill>
                <a:latin typeface="Georgia"/>
                <a:cs typeface="Georgia"/>
              </a:rPr>
              <a:t>DEPARTMENT </a:t>
            </a:r>
            <a:r>
              <a:rPr sz="1100" spc="5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100" spc="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Georgia"/>
                <a:cs typeface="Georgia"/>
              </a:rPr>
              <a:t>EDUCATION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8655" y="114340"/>
            <a:ext cx="5402580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b="0" i="0" spc="135" dirty="0">
                <a:latin typeface="Georgia"/>
                <a:cs typeface="Georgia"/>
              </a:rPr>
              <a:t>Workshop: </a:t>
            </a:r>
            <a:r>
              <a:rPr sz="4050" b="0" i="0" spc="200" dirty="0">
                <a:latin typeface="Georgia"/>
                <a:cs typeface="Georgia"/>
              </a:rPr>
              <a:t>M&amp;E</a:t>
            </a:r>
            <a:r>
              <a:rPr sz="4050" b="0" i="0" spc="420" dirty="0">
                <a:latin typeface="Georgia"/>
                <a:cs typeface="Georgia"/>
              </a:rPr>
              <a:t> </a:t>
            </a:r>
            <a:r>
              <a:rPr sz="4050" b="0" i="0" spc="170" dirty="0">
                <a:latin typeface="Georgia"/>
                <a:cs typeface="Georgia"/>
              </a:rPr>
              <a:t>Plan</a:t>
            </a:r>
            <a:endParaRPr sz="40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624" y="1156205"/>
            <a:ext cx="8410775" cy="512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marR="5080" indent="-483234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Identify the </a:t>
            </a:r>
            <a:r>
              <a:rPr sz="2400" b="1" spc="-5" dirty="0">
                <a:latin typeface="Arial"/>
                <a:cs typeface="Arial"/>
              </a:rPr>
              <a:t>objectives </a:t>
            </a:r>
            <a:r>
              <a:rPr sz="2400" dirty="0">
                <a:latin typeface="Arial"/>
                <a:cs typeface="Arial"/>
              </a:rPr>
              <a:t>(goal, </a:t>
            </a:r>
            <a:r>
              <a:rPr sz="2400" spc="-5" dirty="0">
                <a:latin typeface="Arial"/>
                <a:cs typeface="Arial"/>
              </a:rPr>
              <a:t>outcomes,  outputs, and inputs/activities) of the  Regional Programs. </a:t>
            </a:r>
            <a:r>
              <a:rPr sz="2400" spc="-80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may refer </a:t>
            </a:r>
            <a:r>
              <a:rPr sz="2400" spc="-5" dirty="0">
                <a:latin typeface="Arial"/>
                <a:cs typeface="Arial"/>
              </a:rPr>
              <a:t>to the  anchored DepEd Order or program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profile.</a:t>
            </a:r>
            <a:endParaRPr sz="2400" dirty="0">
              <a:latin typeface="Arial"/>
              <a:cs typeface="Arial"/>
            </a:endParaRPr>
          </a:p>
          <a:p>
            <a:pPr marL="495300" indent="-483234" algn="just">
              <a:lnSpc>
                <a:spcPct val="100000"/>
              </a:lnSpc>
              <a:buAutoNum type="arabicPeriod"/>
              <a:tabLst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Fill in the </a:t>
            </a:r>
            <a:r>
              <a:rPr sz="2400" dirty="0">
                <a:latin typeface="Arial"/>
                <a:cs typeface="Arial"/>
              </a:rPr>
              <a:t>M&amp;E </a:t>
            </a:r>
            <a:r>
              <a:rPr sz="2400" spc="-5" dirty="0">
                <a:latin typeface="Arial"/>
                <a:cs typeface="Arial"/>
              </a:rPr>
              <a:t>Plan by identifying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the:</a:t>
            </a:r>
            <a:endParaRPr sz="2400" dirty="0">
              <a:latin typeface="Arial"/>
              <a:cs typeface="Arial"/>
            </a:endParaRPr>
          </a:p>
          <a:p>
            <a:pPr marL="952500" lvl="1" indent="-483870">
              <a:lnSpc>
                <a:spcPct val="100000"/>
              </a:lnSpc>
              <a:buAutoNum type="alphaLcPeriod"/>
              <a:tabLst>
                <a:tab pos="952500" algn="l"/>
                <a:tab pos="953135" algn="l"/>
              </a:tabLst>
            </a:pPr>
            <a:r>
              <a:rPr sz="2400" spc="-5" dirty="0">
                <a:latin typeface="Arial"/>
                <a:cs typeface="Arial"/>
              </a:rPr>
              <a:t>Purpose and Scope 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Indicators,</a:t>
            </a:r>
            <a:endParaRPr sz="2400" dirty="0">
              <a:latin typeface="Arial"/>
              <a:cs typeface="Arial"/>
            </a:endParaRPr>
          </a:p>
          <a:p>
            <a:pPr marL="952500" lvl="1" indent="-483870">
              <a:lnSpc>
                <a:spcPct val="100000"/>
              </a:lnSpc>
              <a:buAutoNum type="alphaLcPeriod"/>
              <a:tabLst>
                <a:tab pos="952500" algn="l"/>
                <a:tab pos="953135" algn="l"/>
              </a:tabLst>
            </a:pP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collection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management</a:t>
            </a:r>
          </a:p>
          <a:p>
            <a:pPr marL="952500" lvl="1" indent="-466725">
              <a:lnSpc>
                <a:spcPct val="100000"/>
              </a:lnSpc>
              <a:buAutoNum type="alphaLcPeriod"/>
              <a:tabLst>
                <a:tab pos="952500" algn="l"/>
                <a:tab pos="953135" algn="l"/>
              </a:tabLst>
            </a:pPr>
            <a:r>
              <a:rPr sz="2400" spc="-5" dirty="0">
                <a:latin typeface="Arial"/>
                <a:cs typeface="Arial"/>
              </a:rPr>
              <a:t>Data analysis,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 dirty="0">
              <a:latin typeface="Arial"/>
              <a:cs typeface="Arial"/>
            </a:endParaRPr>
          </a:p>
          <a:p>
            <a:pPr marL="952500" marR="1280160" lvl="1" indent="-483234">
              <a:lnSpc>
                <a:spcPct val="100000"/>
              </a:lnSpc>
              <a:buAutoNum type="alphaLcPeriod"/>
              <a:tabLst>
                <a:tab pos="952500" algn="l"/>
                <a:tab pos="953135" algn="l"/>
              </a:tabLst>
            </a:pPr>
            <a:r>
              <a:rPr sz="2400" spc="-5" dirty="0">
                <a:latin typeface="Arial"/>
                <a:cs typeface="Arial"/>
              </a:rPr>
              <a:t>Information Dissemination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 Utilization</a:t>
            </a:r>
            <a:endParaRPr sz="2400" dirty="0">
              <a:latin typeface="Arial"/>
              <a:cs typeface="Arial"/>
            </a:endParaRPr>
          </a:p>
          <a:p>
            <a:pPr marL="495300" marR="718820" indent="-483234">
              <a:lnSpc>
                <a:spcPct val="10000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Share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output and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insights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 developing </a:t>
            </a:r>
            <a:r>
              <a:rPr sz="2400" dirty="0">
                <a:latin typeface="Arial"/>
                <a:cs typeface="Arial"/>
              </a:rPr>
              <a:t>M&amp;E </a:t>
            </a:r>
            <a:r>
              <a:rPr sz="2400" spc="-5" dirty="0">
                <a:latin typeface="Arial"/>
                <a:cs typeface="Arial"/>
              </a:rPr>
              <a:t>plan at </a:t>
            </a:r>
            <a:r>
              <a:rPr lang="en-US" sz="2400" spc="-5" dirty="0">
                <a:latin typeface="Arial"/>
                <a:cs typeface="Arial"/>
              </a:rPr>
              <a:t>4</a:t>
            </a:r>
            <a:r>
              <a:rPr sz="2400" spc="-5" dirty="0">
                <a:latin typeface="Arial"/>
                <a:cs typeface="Arial"/>
              </a:rPr>
              <a:t>:00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pm</a:t>
            </a:r>
            <a:endParaRPr sz="2400" dirty="0">
              <a:latin typeface="Arial"/>
              <a:cs typeface="Arial"/>
            </a:endParaRPr>
          </a:p>
          <a:p>
            <a:pPr marL="495300" marR="90170" indent="-483234">
              <a:buFontTx/>
              <a:buAutoNum type="arabicPeriod"/>
              <a:tabLst>
                <a:tab pos="495300" algn="l"/>
                <a:tab pos="495934" algn="l"/>
              </a:tabLst>
            </a:pPr>
            <a:r>
              <a:rPr sz="2400" spc="-80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download the </a:t>
            </a:r>
            <a:r>
              <a:rPr sz="2400" dirty="0">
                <a:latin typeface="Arial"/>
                <a:cs typeface="Arial"/>
              </a:rPr>
              <a:t>M&amp;E </a:t>
            </a:r>
            <a:r>
              <a:rPr sz="2400" spc="-5" dirty="0">
                <a:latin typeface="Arial"/>
                <a:cs typeface="Arial"/>
              </a:rPr>
              <a:t>Plan template  here: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PH" sz="4000" dirty="0">
                <a:hlinkClick r:id="rId2"/>
              </a:rPr>
              <a:t>bit.ly/</a:t>
            </a:r>
            <a:r>
              <a:rPr lang="en-PH" sz="4000" dirty="0" err="1">
                <a:hlinkClick r:id="rId2"/>
              </a:rPr>
              <a:t>BEMEFResources</a:t>
            </a:r>
            <a:endParaRPr lang="en-PH" sz="4000" dirty="0"/>
          </a:p>
          <a:p>
            <a:pPr marL="495300" marR="90170" indent="-483234">
              <a:buFontTx/>
              <a:buAutoNum type="arabicPeriod"/>
              <a:tabLst>
                <a:tab pos="495300" algn="l"/>
                <a:tab pos="495934" algn="l"/>
              </a:tabLst>
            </a:pP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Filename format: &lt;School&gt;_BEMEF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ImPlan</a:t>
            </a:r>
            <a:endParaRPr sz="1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07715" y="6602828"/>
            <a:ext cx="2876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45" dirty="0">
                <a:solidFill>
                  <a:srgbClr val="FFFFFF"/>
                </a:solidFill>
                <a:latin typeface="Georgia"/>
                <a:cs typeface="Georgia"/>
              </a:rPr>
              <a:t>157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517515"/>
            <a:chOff x="0" y="0"/>
            <a:chExt cx="9144000" cy="55175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3694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60720" y="4686915"/>
              <a:ext cx="5029835" cy="830580"/>
            </a:xfrm>
            <a:custGeom>
              <a:avLst/>
              <a:gdLst/>
              <a:ahLst/>
              <a:cxnLst/>
              <a:rect l="l" t="t" r="r" b="b"/>
              <a:pathLst>
                <a:path w="5029834" h="830579">
                  <a:moveTo>
                    <a:pt x="5029789" y="830398"/>
                  </a:moveTo>
                  <a:lnTo>
                    <a:pt x="0" y="830398"/>
                  </a:lnTo>
                  <a:lnTo>
                    <a:pt x="0" y="0"/>
                  </a:lnTo>
                  <a:lnTo>
                    <a:pt x="5029789" y="0"/>
                  </a:lnTo>
                  <a:lnTo>
                    <a:pt x="5029789" y="830398"/>
                  </a:lnTo>
                  <a:close/>
                </a:path>
              </a:pathLst>
            </a:custGeom>
            <a:solidFill>
              <a:srgbClr val="FFFFFF">
                <a:alpha val="764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42026" y="4365076"/>
            <a:ext cx="48666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i="1" spc="680" dirty="0">
                <a:solidFill>
                  <a:srgbClr val="001F60"/>
                </a:solidFill>
                <a:latin typeface="Times New Roman"/>
                <a:cs typeface="Times New Roman"/>
              </a:rPr>
              <a:t>Thank</a:t>
            </a:r>
            <a:r>
              <a:rPr sz="8000" i="1" spc="-395" dirty="0">
                <a:solidFill>
                  <a:srgbClr val="001F60"/>
                </a:solidFill>
                <a:latin typeface="Times New Roman"/>
                <a:cs typeface="Times New Roman"/>
              </a:rPr>
              <a:t> </a:t>
            </a:r>
            <a:r>
              <a:rPr sz="8000" i="1" spc="-300" dirty="0">
                <a:solidFill>
                  <a:srgbClr val="001F60"/>
                </a:solidFill>
                <a:latin typeface="Times New Roman"/>
                <a:cs typeface="Times New Roman"/>
              </a:rPr>
              <a:t>you!</a:t>
            </a:r>
            <a:endParaRPr sz="8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412" y="5713978"/>
            <a:ext cx="69170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Policy Research and Development Division, Planning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5080" algn="ctr">
              <a:lnSpc>
                <a:spcPts val="2870"/>
              </a:lnSpc>
            </a:pPr>
            <a:r>
              <a:rPr sz="2400" b="1" spc="-15" dirty="0">
                <a:solidFill>
                  <a:srgbClr val="084683"/>
                </a:solidFill>
                <a:latin typeface="Arial"/>
                <a:cs typeface="Arial"/>
                <a:hlinkClick r:id="rId3"/>
              </a:rPr>
              <a:t>ps.prd@deped.gov.ph</a:t>
            </a:r>
            <a:endParaRPr sz="2400">
              <a:latin typeface="Arial"/>
              <a:cs typeface="Arial"/>
            </a:endParaRPr>
          </a:p>
          <a:p>
            <a:pPr marL="9525" algn="ctr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Arial"/>
                <a:cs typeface="Arial"/>
              </a:rPr>
              <a:t>(02) 8 </a:t>
            </a:r>
            <a:r>
              <a:rPr sz="2000" spc="-5" dirty="0">
                <a:latin typeface="Arial"/>
                <a:cs typeface="Arial"/>
              </a:rPr>
              <a:t>635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3976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3502" y="5699238"/>
            <a:ext cx="6477000" cy="0"/>
          </a:xfrm>
          <a:custGeom>
            <a:avLst/>
            <a:gdLst/>
            <a:ahLst/>
            <a:cxnLst/>
            <a:rect l="l" t="t" r="r" b="b"/>
            <a:pathLst>
              <a:path w="6477000">
                <a:moveTo>
                  <a:pt x="0" y="0"/>
                </a:moveTo>
                <a:lnTo>
                  <a:pt x="6476981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998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399"/>
                </a:moveTo>
                <a:lnTo>
                  <a:pt x="9143981" y="152399"/>
                </a:lnTo>
                <a:lnTo>
                  <a:pt x="914398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84683"/>
          </a:solidFill>
        </p:spPr>
        <p:txBody>
          <a:bodyPr vert="horz" wrap="square" lIns="0" tIns="67310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530"/>
              </a:spcBef>
            </a:pPr>
            <a:r>
              <a:rPr sz="3600" b="0" i="0" spc="90" dirty="0">
                <a:latin typeface="Verdana"/>
                <a:cs typeface="Verdana"/>
              </a:rPr>
              <a:t>Types </a:t>
            </a:r>
            <a:r>
              <a:rPr sz="3600" b="0" i="0" spc="70" dirty="0">
                <a:latin typeface="Verdana"/>
                <a:cs typeface="Verdana"/>
              </a:rPr>
              <a:t>of</a:t>
            </a:r>
            <a:r>
              <a:rPr sz="3600" b="0" i="0" spc="-245" dirty="0">
                <a:latin typeface="Verdana"/>
                <a:cs typeface="Verdana"/>
              </a:rPr>
              <a:t> </a:t>
            </a:r>
            <a:r>
              <a:rPr sz="3600" b="0" i="0" spc="450" dirty="0">
                <a:latin typeface="Verdana"/>
                <a:cs typeface="Verdana"/>
              </a:rPr>
              <a:t>M&amp;E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3507" y="791926"/>
            <a:ext cx="7831455" cy="5151120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5"/>
              </a:spcBef>
            </a:pPr>
            <a:r>
              <a:rPr sz="3200" b="1" dirty="0">
                <a:latin typeface="Arial"/>
                <a:cs typeface="Arial"/>
              </a:rPr>
              <a:t>Monitoring</a:t>
            </a:r>
            <a:endParaRPr sz="3200" dirty="0">
              <a:latin typeface="Arial"/>
              <a:cs typeface="Arial"/>
            </a:endParaRPr>
          </a:p>
          <a:p>
            <a:pPr marL="469265" marR="1021715" indent="-309245">
              <a:lnSpc>
                <a:spcPct val="100000"/>
              </a:lnSpc>
              <a:spcBef>
                <a:spcPts val="1610"/>
              </a:spcBef>
              <a:buSzPct val="75000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systematic </a:t>
            </a:r>
            <a:r>
              <a:rPr sz="2400" spc="-5" dirty="0">
                <a:latin typeface="Arial"/>
                <a:cs typeface="Arial"/>
              </a:rPr>
              <a:t>and objective assessment of an  </a:t>
            </a:r>
            <a:r>
              <a:rPr sz="2400" b="1" spc="-5" dirty="0">
                <a:latin typeface="Arial"/>
                <a:cs typeface="Arial"/>
              </a:rPr>
              <a:t>on-going implementation </a:t>
            </a:r>
            <a:r>
              <a:rPr sz="2400" spc="-5" dirty="0">
                <a:latin typeface="Arial"/>
                <a:cs typeface="Arial"/>
              </a:rPr>
              <a:t>of plans, programs,  projects, and </a:t>
            </a:r>
            <a:r>
              <a:rPr sz="2400" dirty="0">
                <a:latin typeface="Arial"/>
                <a:cs typeface="Arial"/>
              </a:rPr>
              <a:t>major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activities.</a:t>
            </a:r>
            <a:endParaRPr sz="2400" dirty="0">
              <a:latin typeface="Arial"/>
              <a:cs typeface="Arial"/>
            </a:endParaRPr>
          </a:p>
          <a:p>
            <a:pPr marL="469265" marR="5080" indent="-309245">
              <a:lnSpc>
                <a:spcPct val="100000"/>
              </a:lnSpc>
              <a:spcBef>
                <a:spcPts val="360"/>
              </a:spcBef>
              <a:buSzPct val="75000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Aims to </a:t>
            </a:r>
            <a:r>
              <a:rPr sz="2400" b="1" spc="-5" dirty="0">
                <a:latin typeface="Arial"/>
                <a:cs typeface="Arial"/>
              </a:rPr>
              <a:t>steer implementation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spc="-10" dirty="0">
                <a:latin typeface="Arial"/>
                <a:cs typeface="Arial"/>
              </a:rPr>
              <a:t>efficiently </a:t>
            </a:r>
            <a:r>
              <a:rPr sz="2400" spc="-5" dirty="0">
                <a:latin typeface="Arial"/>
                <a:cs typeface="Arial"/>
              </a:rPr>
              <a:t>as  possible based on empirical facts determined through  </a:t>
            </a:r>
            <a:r>
              <a:rPr sz="2400" dirty="0">
                <a:latin typeface="Arial"/>
                <a:cs typeface="Arial"/>
              </a:rPr>
              <a:t>verifiable </a:t>
            </a:r>
            <a:r>
              <a:rPr sz="2400" spc="-5" dirty="0">
                <a:latin typeface="Arial"/>
                <a:cs typeface="Arial"/>
              </a:rPr>
              <a:t>assessment process, </a:t>
            </a:r>
            <a:r>
              <a:rPr sz="2400" dirty="0">
                <a:latin typeface="Arial"/>
                <a:cs typeface="Arial"/>
              </a:rPr>
              <a:t>systematic </a:t>
            </a:r>
            <a:r>
              <a:rPr sz="2400" spc="-5" dirty="0">
                <a:latin typeface="Arial"/>
                <a:cs typeface="Arial"/>
              </a:rPr>
              <a:t>observation  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documentation.</a:t>
            </a:r>
            <a:endParaRPr sz="2400" dirty="0">
              <a:latin typeface="Arial"/>
              <a:cs typeface="Arial"/>
            </a:endParaRPr>
          </a:p>
          <a:p>
            <a:pPr marL="469265" marR="381635" indent="-309245">
              <a:lnSpc>
                <a:spcPct val="100000"/>
              </a:lnSpc>
              <a:spcBef>
                <a:spcPts val="360"/>
              </a:spcBef>
              <a:buSzPct val="75000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Also determines any </a:t>
            </a:r>
            <a:r>
              <a:rPr sz="2400" b="1" spc="-5" dirty="0">
                <a:latin typeface="Arial"/>
                <a:cs typeface="Arial"/>
              </a:rPr>
              <a:t>adjustment of plans and  activities </a:t>
            </a:r>
            <a:r>
              <a:rPr sz="2400" spc="-5" dirty="0">
                <a:latin typeface="Arial"/>
                <a:cs typeface="Arial"/>
              </a:rPr>
              <a:t>needed to achieve the </a:t>
            </a:r>
            <a:r>
              <a:rPr sz="2400" dirty="0">
                <a:latin typeface="Arial"/>
                <a:cs typeface="Arial"/>
              </a:rPr>
              <a:t>committed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targets.</a:t>
            </a:r>
            <a:endParaRPr sz="2400" dirty="0">
              <a:latin typeface="Arial"/>
              <a:cs typeface="Arial"/>
            </a:endParaRPr>
          </a:p>
          <a:p>
            <a:pPr marL="469265" marR="761365" indent="-309245">
              <a:lnSpc>
                <a:spcPct val="100000"/>
              </a:lnSpc>
              <a:spcBef>
                <a:spcPts val="360"/>
              </a:spcBef>
              <a:buSzPct val="75000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Monitoring may </a:t>
            </a:r>
            <a:r>
              <a:rPr sz="2400" spc="-5" dirty="0">
                <a:latin typeface="Arial"/>
                <a:cs typeface="Arial"/>
              </a:rPr>
              <a:t>be done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30" dirty="0">
                <a:latin typeface="Arial"/>
                <a:cs typeface="Arial"/>
              </a:rPr>
              <a:t>weekly, </a:t>
            </a:r>
            <a:r>
              <a:rPr sz="2400" spc="-25" dirty="0">
                <a:latin typeface="Arial"/>
                <a:cs typeface="Arial"/>
              </a:rPr>
              <a:t>monthly, </a:t>
            </a:r>
            <a:r>
              <a:rPr sz="2400" spc="-5" dirty="0">
                <a:latin typeface="Arial"/>
                <a:cs typeface="Arial"/>
              </a:rPr>
              <a:t>or  quarterly basis depending on the </a:t>
            </a:r>
            <a:r>
              <a:rPr sz="2400" dirty="0">
                <a:latin typeface="Arial"/>
                <a:cs typeface="Arial"/>
              </a:rPr>
              <a:t>M&amp;E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Plan.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53186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9143981" y="304799"/>
                </a:moveTo>
                <a:lnTo>
                  <a:pt x="0" y="304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3047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998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399"/>
                </a:moveTo>
                <a:lnTo>
                  <a:pt x="9143981" y="152399"/>
                </a:lnTo>
                <a:lnTo>
                  <a:pt x="9143981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84683"/>
          </a:solidFill>
        </p:spPr>
        <p:txBody>
          <a:bodyPr vert="horz" wrap="square" lIns="0" tIns="67310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530"/>
              </a:spcBef>
            </a:pPr>
            <a:r>
              <a:rPr sz="3600" b="0" i="0" spc="90" dirty="0">
                <a:latin typeface="Verdana"/>
                <a:cs typeface="Verdana"/>
              </a:rPr>
              <a:t>Types </a:t>
            </a:r>
            <a:r>
              <a:rPr sz="3600" b="0" i="0" spc="70" dirty="0">
                <a:latin typeface="Verdana"/>
                <a:cs typeface="Verdana"/>
              </a:rPr>
              <a:t>of</a:t>
            </a:r>
            <a:r>
              <a:rPr sz="3600" b="0" i="0" spc="-245" dirty="0">
                <a:latin typeface="Verdana"/>
                <a:cs typeface="Verdana"/>
              </a:rPr>
              <a:t> </a:t>
            </a:r>
            <a:r>
              <a:rPr sz="3600" b="0" i="0" spc="450" dirty="0">
                <a:latin typeface="Verdana"/>
                <a:cs typeface="Verdana"/>
              </a:rPr>
              <a:t>M&amp;E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3507" y="1064692"/>
            <a:ext cx="7803515" cy="485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DepEd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Monitoring</a:t>
            </a:r>
            <a:endParaRPr sz="3200" dirty="0">
              <a:latin typeface="Arial"/>
              <a:cs typeface="Arial"/>
            </a:endParaRPr>
          </a:p>
          <a:p>
            <a:pPr marL="469265" marR="5080" indent="-309245">
              <a:lnSpc>
                <a:spcPct val="100000"/>
              </a:lnSpc>
              <a:spcBef>
                <a:spcPts val="2155"/>
              </a:spcBef>
              <a:buSzPct val="75000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Program </a:t>
            </a:r>
            <a:r>
              <a:rPr sz="2400" b="1" dirty="0">
                <a:latin typeface="Arial"/>
                <a:cs typeface="Arial"/>
              </a:rPr>
              <a:t>Management </a:t>
            </a:r>
            <a:r>
              <a:rPr sz="2400" b="1" spc="-5" dirty="0">
                <a:latin typeface="Arial"/>
                <a:cs typeface="Arial"/>
              </a:rPr>
              <a:t>Information System  </a:t>
            </a:r>
            <a:r>
              <a:rPr sz="2400" dirty="0">
                <a:latin typeface="Arial"/>
                <a:cs typeface="Arial"/>
              </a:rPr>
              <a:t>(PMIS) </a:t>
            </a:r>
            <a:r>
              <a:rPr sz="2400" spc="-5" dirty="0">
                <a:latin typeface="Arial"/>
                <a:cs typeface="Arial"/>
              </a:rPr>
              <a:t>is one of the </a:t>
            </a:r>
            <a:r>
              <a:rPr sz="2400" dirty="0">
                <a:latin typeface="Arial"/>
                <a:cs typeface="Arial"/>
              </a:rPr>
              <a:t>mechanisms </a:t>
            </a:r>
            <a:r>
              <a:rPr sz="2400" spc="-5" dirty="0">
                <a:latin typeface="Arial"/>
                <a:cs typeface="Arial"/>
              </a:rPr>
              <a:t>in doing </a:t>
            </a:r>
            <a:r>
              <a:rPr sz="2400" dirty="0">
                <a:latin typeface="Arial"/>
                <a:cs typeface="Arial"/>
              </a:rPr>
              <a:t>monitoring 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currently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b="1" spc="-5" dirty="0">
                <a:latin typeface="Arial"/>
                <a:cs typeface="Arial"/>
              </a:rPr>
              <a:t>official source of data </a:t>
            </a:r>
            <a:r>
              <a:rPr sz="2400" spc="-5" dirty="0">
                <a:latin typeface="Arial"/>
                <a:cs typeface="Arial"/>
              </a:rPr>
              <a:t>on  programs, projects and activities </a:t>
            </a:r>
            <a:r>
              <a:rPr sz="2400" spc="-35" dirty="0">
                <a:latin typeface="Arial"/>
                <a:cs typeface="Arial"/>
              </a:rPr>
              <a:t>(PPAs) </a:t>
            </a:r>
            <a:r>
              <a:rPr sz="2400" spc="-5" dirty="0">
                <a:latin typeface="Arial"/>
                <a:cs typeface="Arial"/>
              </a:rPr>
              <a:t>from planning  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implementation.</a:t>
            </a:r>
            <a:endParaRPr sz="2400" dirty="0">
              <a:latin typeface="Arial"/>
              <a:cs typeface="Arial"/>
            </a:endParaRPr>
          </a:p>
          <a:p>
            <a:pPr marL="469265" marR="299720" indent="-309245">
              <a:lnSpc>
                <a:spcPct val="100000"/>
              </a:lnSpc>
              <a:spcBef>
                <a:spcPts val="360"/>
              </a:spcBef>
              <a:buSzPct val="75000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support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monitoring </a:t>
            </a:r>
            <a:r>
              <a:rPr sz="2400" spc="-5" dirty="0">
                <a:latin typeface="Arial"/>
                <a:cs typeface="Arial"/>
              </a:rPr>
              <a:t>and evaluation, </a:t>
            </a:r>
            <a:r>
              <a:rPr sz="2400" b="1" spc="-5" dirty="0">
                <a:latin typeface="Arial"/>
                <a:cs typeface="Arial"/>
              </a:rPr>
              <a:t>Program  Implementation Review </a:t>
            </a:r>
            <a:r>
              <a:rPr sz="2400" dirty="0">
                <a:latin typeface="Arial"/>
                <a:cs typeface="Arial"/>
              </a:rPr>
              <a:t>(PIR) </a:t>
            </a:r>
            <a:r>
              <a:rPr sz="2400" spc="-5" dirty="0">
                <a:latin typeface="Arial"/>
                <a:cs typeface="Arial"/>
              </a:rPr>
              <a:t>is established as the  </a:t>
            </a:r>
            <a:r>
              <a:rPr sz="2400" dirty="0">
                <a:latin typeface="Arial"/>
                <a:cs typeface="Arial"/>
              </a:rPr>
              <a:t>reporting </a:t>
            </a:r>
            <a:r>
              <a:rPr sz="2400" spc="-5" dirty="0">
                <a:latin typeface="Arial"/>
                <a:cs typeface="Arial"/>
              </a:rPr>
              <a:t>platform. The PIR is </a:t>
            </a:r>
            <a:r>
              <a:rPr sz="2400" dirty="0">
                <a:latin typeface="Arial"/>
                <a:cs typeface="Arial"/>
              </a:rPr>
              <a:t>conducted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quarterly basis to </a:t>
            </a:r>
            <a:r>
              <a:rPr sz="2400" dirty="0">
                <a:latin typeface="Arial"/>
                <a:cs typeface="Arial"/>
              </a:rPr>
              <a:t>report </a:t>
            </a:r>
            <a:r>
              <a:rPr sz="2400" spc="-5" dirty="0">
                <a:latin typeface="Arial"/>
                <a:cs typeface="Arial"/>
              </a:rPr>
              <a:t>the accomplishments of  outputs in terms of </a:t>
            </a:r>
            <a:r>
              <a:rPr sz="2400" spc="-25" dirty="0">
                <a:latin typeface="Arial"/>
                <a:cs typeface="Arial"/>
              </a:rPr>
              <a:t>efficiency,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corresponding  </a:t>
            </a:r>
            <a:r>
              <a:rPr sz="2400" spc="-5" dirty="0">
                <a:latin typeface="Arial"/>
                <a:cs typeface="Arial"/>
              </a:rPr>
              <a:t>utilization of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budget.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24" y="1066797"/>
            <a:ext cx="9107456" cy="5105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35" dirty="0"/>
              <a:t>8</a:t>
            </a:fld>
            <a:endParaRPr spc="3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0547"/>
            <a:ext cx="9143981" cy="4799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15" dirty="0"/>
              <a:t>DEPARTMENT </a:t>
            </a:r>
            <a:r>
              <a:rPr spc="40" dirty="0"/>
              <a:t>OF</a:t>
            </a:r>
            <a:r>
              <a:rPr spc="85" dirty="0"/>
              <a:t> </a:t>
            </a:r>
            <a:r>
              <a:rPr spc="15" dirty="0"/>
              <a:t>EDUCATION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35" dirty="0"/>
              <a:t>9</a:t>
            </a:fld>
            <a:endParaRPr spc="3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3843</Words>
  <Application>Microsoft Office PowerPoint</Application>
  <PresentationFormat>On-screen Show (4:3)</PresentationFormat>
  <Paragraphs>369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AoyagiKouzanFontT</vt:lpstr>
      <vt:lpstr>Arial</vt:lpstr>
      <vt:lpstr>Calibri</vt:lpstr>
      <vt:lpstr>Carlito</vt:lpstr>
      <vt:lpstr>DejaVu Sans</vt:lpstr>
      <vt:lpstr>FreeSans</vt:lpstr>
      <vt:lpstr>Georgia</vt:lpstr>
      <vt:lpstr>Times New Roman</vt:lpstr>
      <vt:lpstr>Verdana</vt:lpstr>
      <vt:lpstr>Office Theme</vt:lpstr>
      <vt:lpstr>Monitoring and Evaluation (M&amp;E)  Mechanism</vt:lpstr>
      <vt:lpstr>Monitoring and Evaluation</vt:lpstr>
      <vt:lpstr>Theory of Change (ToC)</vt:lpstr>
      <vt:lpstr>Theory of Change (ToC)</vt:lpstr>
      <vt:lpstr>Types of M&amp;E</vt:lpstr>
      <vt:lpstr>Types of M&amp;E</vt:lpstr>
      <vt:lpstr>Types of M&amp;E</vt:lpstr>
      <vt:lpstr>PowerPoint Presentation</vt:lpstr>
      <vt:lpstr>PowerPoint Presentation</vt:lpstr>
      <vt:lpstr>Types of M&amp;E</vt:lpstr>
      <vt:lpstr>PowerPoint Presentation</vt:lpstr>
      <vt:lpstr>Types of M&amp;E</vt:lpstr>
      <vt:lpstr>Types of M&amp;E</vt:lpstr>
      <vt:lpstr>Example</vt:lpstr>
      <vt:lpstr>PowerPoint Presentation</vt:lpstr>
      <vt:lpstr>Check for understanding</vt:lpstr>
      <vt:lpstr>Operationalizing the Conduct of  M&amp;E</vt:lpstr>
      <vt:lpstr>PowerPoint Presentation</vt:lpstr>
      <vt:lpstr>How do you prepare for the  conduct of M&amp;E?</vt:lpstr>
      <vt:lpstr>Operationalizing the M&amp;E</vt:lpstr>
      <vt:lpstr>M&amp;E CORE PROCESSES</vt:lpstr>
      <vt:lpstr>M&amp;E CORE PROCESSES</vt:lpstr>
      <vt:lpstr>PowerPoint Presentation</vt:lpstr>
      <vt:lpstr>M&amp;E CORE PROCESSES</vt:lpstr>
      <vt:lpstr>PowerPoint Presentation</vt:lpstr>
      <vt:lpstr>M&amp;E CORE PROCESSES</vt:lpstr>
      <vt:lpstr>PowerPoint Presentation</vt:lpstr>
      <vt:lpstr>M&amp;E CORE PROCESSES</vt:lpstr>
      <vt:lpstr>PowerPoint Presentation</vt:lpstr>
      <vt:lpstr>M&amp;E Core Processes</vt:lpstr>
      <vt:lpstr>M&amp;E SYSTEM PER GOVERNANCE  LEVEL</vt:lpstr>
      <vt:lpstr>M&amp;E SYSTEM PER GOVERNANCE  LEVEL</vt:lpstr>
      <vt:lpstr>M&amp;E SYSTEM PER GOVERNANCE  LEVEL</vt:lpstr>
      <vt:lpstr>M&amp;E SYSTEM PER GOVERNANCE  LEVEL</vt:lpstr>
      <vt:lpstr>M&amp;E SYSTEM PER GOVERNANCE  LEVEL</vt:lpstr>
      <vt:lpstr>M&amp;E SYSTEM PER GOVERNANCE LEVEL</vt:lpstr>
      <vt:lpstr>M&amp;E SYSTEM PER GOVERNANCE LEVEL</vt:lpstr>
      <vt:lpstr>M&amp;E SYSTEM PER GOVERNANCE  LEVEL</vt:lpstr>
      <vt:lpstr>M&amp;E SYSTEM PER GOVERNANCE  LEVEL</vt:lpstr>
      <vt:lpstr>M&amp;E SYSTEM PER GOVERNANCE  LEVEL</vt:lpstr>
      <vt:lpstr>M&amp;E SYSTEM PER GOVERNANCE  LEVEL</vt:lpstr>
      <vt:lpstr>Check for understanding</vt:lpstr>
      <vt:lpstr>Roles and Responsibilities of  Offices</vt:lpstr>
      <vt:lpstr>ROLES AND RESPONSIBILITIES OF  OFFICES</vt:lpstr>
      <vt:lpstr>OVERALL LEAD</vt:lpstr>
      <vt:lpstr>OVERALL LEAD</vt:lpstr>
      <vt:lpstr>OVERALL LEAD</vt:lpstr>
      <vt:lpstr>OVERALL LEAD</vt:lpstr>
      <vt:lpstr>PROCESS OWNER</vt:lpstr>
      <vt:lpstr>PROCESS OWNER</vt:lpstr>
      <vt:lpstr>RESPONSIBLE OFFICE</vt:lpstr>
      <vt:lpstr>RESPONSIBLE OFFICE</vt:lpstr>
      <vt:lpstr>REFERENCES</vt:lpstr>
      <vt:lpstr>REFERENCES</vt:lpstr>
      <vt:lpstr>REFERENCES</vt:lpstr>
      <vt:lpstr>If you do not measure results, you cannot tell  success from failure. If you cannot see success, you cannot reward it.  If you cannot reward success, you are probably  rewarding failure.</vt:lpstr>
      <vt:lpstr>Workshop: M&amp;E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[Region 1] BEMEF_Orientation Material (Nov 10-11).pptx</dc:title>
  <dc:creator>SEPS-SMME</dc:creator>
  <cp:lastModifiedBy>Teacher</cp:lastModifiedBy>
  <cp:revision>20</cp:revision>
  <dcterms:created xsi:type="dcterms:W3CDTF">2022-11-17T07:44:48Z</dcterms:created>
  <dcterms:modified xsi:type="dcterms:W3CDTF">2022-12-19T08:51:50Z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2022-11-17T00:00:00Z</vt:filetime>
  </property>
</Properties>
</file>